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58" r:id="rId5"/>
    <p:sldId id="264" r:id="rId6"/>
    <p:sldId id="263" r:id="rId7"/>
    <p:sldId id="265" r:id="rId8"/>
    <p:sldId id="269" r:id="rId9"/>
    <p:sldId id="266" r:id="rId10"/>
    <p:sldId id="261" r:id="rId11"/>
    <p:sldId id="2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310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5703E44C-7DDF-4F80-9AC4-2F559078CB93}" type="slidenum">
              <a:rPr lang="nl-NL"/>
              <a:pPr/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0C94886-48FE-4F9A-ABDA-B6BF51AE63EE}" type="slidenum">
              <a:rPr lang="nl-NL"/>
              <a:pPr/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086C1-ED04-446C-9E40-27D8AEB266C3}" type="slidenum">
              <a:rPr lang="nl-NL"/>
              <a:pPr/>
              <a:t>2</a:t>
            </a:fld>
            <a:endParaRPr lang="nl-NL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pitchFamily="34" charset="0"/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9BBAB2CA-9E7B-4F80-80CE-448E23D362C6}" type="slidenum">
              <a:rPr lang="nl-NL"/>
              <a:pPr/>
              <a:t>‹Nº›</a:t>
            </a:fld>
            <a:endParaRPr lang="nl-NL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nl-NL" sz="2400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sz="2400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nl-NL" sz="2400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sz="2400"/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14CB4-4FBC-46BB-A00C-2F1C6BFA69CE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8A3E9-0583-4C5A-9AFC-D69AA97B62A9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D200A-AF08-42B3-86DE-90A855B8DF55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22598-1A94-4657-B133-A426568D25DD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BE198-3A57-4423-B7BE-F3FC7AC10A4D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053FC-6FCF-430B-8575-3CDFA012D34C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1E4BF-450F-426C-BBFC-96B3777BAB30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85978-EFEF-442C-B51B-0E56543D4FC9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A158B-72FA-4A3D-A32A-A48443FD2891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9319-C54E-4C63-9FA6-8DFD3FCA44A5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fld id="{60AD848B-63B7-49BE-8B32-842EE2D95EEC}" type="slidenum">
              <a:rPr lang="nl-NL"/>
              <a:pPr/>
              <a:t>‹Nº›</a:t>
            </a:fld>
            <a:endParaRPr lang="nl-NL"/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sz="2400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sz="2400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sz="2400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397000"/>
          </a:xfrm>
        </p:spPr>
        <p:txBody>
          <a:bodyPr/>
          <a:lstStyle/>
          <a:p>
            <a:pPr algn="ctr"/>
            <a:r>
              <a:rPr lang="es-ES" sz="3200" i="1" u="sng" dirty="0">
                <a:latin typeface="Garamond" pitchFamily="18" charset="0"/>
              </a:rPr>
              <a:t/>
            </a:r>
            <a:br>
              <a:rPr lang="es-ES" sz="3200" i="1" u="sng" dirty="0">
                <a:latin typeface="Garamond" pitchFamily="18" charset="0"/>
              </a:rPr>
            </a:br>
            <a:r>
              <a:rPr lang="es-ES" sz="3200" i="1" u="sng" dirty="0">
                <a:latin typeface="Garamond" pitchFamily="18" charset="0"/>
              </a:rPr>
              <a:t/>
            </a:r>
            <a:br>
              <a:rPr lang="es-ES" sz="3200" i="1" u="sng" dirty="0">
                <a:latin typeface="Garamond" pitchFamily="18" charset="0"/>
              </a:rPr>
            </a:br>
            <a:r>
              <a:rPr lang="es-ES" sz="3600" dirty="0">
                <a:latin typeface="Garamond" pitchFamily="18" charset="0"/>
              </a:rPr>
              <a:t/>
            </a:r>
            <a:br>
              <a:rPr lang="es-ES" sz="3600" dirty="0">
                <a:latin typeface="Garamond" pitchFamily="18" charset="0"/>
              </a:rPr>
            </a:br>
            <a:r>
              <a:rPr lang="es-ES" sz="3600" dirty="0">
                <a:latin typeface="Garamond" pitchFamily="18" charset="0"/>
              </a:rPr>
              <a:t> </a:t>
            </a:r>
            <a:r>
              <a:rPr lang="es-ES" sz="3200" i="1" u="sng" dirty="0">
                <a:latin typeface="Garamond" pitchFamily="18" charset="0"/>
              </a:rPr>
              <a:t>EDUCACION SUPERIOR ARGENTINA</a:t>
            </a:r>
            <a:r>
              <a:rPr lang="es-ES" sz="3600" dirty="0">
                <a:latin typeface="Garamond" pitchFamily="18" charset="0"/>
              </a:rPr>
              <a:t> </a:t>
            </a:r>
            <a:br>
              <a:rPr lang="es-ES" sz="3600" dirty="0">
                <a:latin typeface="Garamond" pitchFamily="18" charset="0"/>
              </a:rPr>
            </a:br>
            <a:r>
              <a:rPr lang="es-ES" sz="4000" b="1" dirty="0">
                <a:latin typeface="Garamond" pitchFamily="18" charset="0"/>
              </a:rPr>
              <a:t>PANORAMA COMPARATIVO ENTRE </a:t>
            </a:r>
            <a:br>
              <a:rPr lang="es-ES" sz="4000" b="1" dirty="0">
                <a:latin typeface="Garamond" pitchFamily="18" charset="0"/>
              </a:rPr>
            </a:br>
            <a:r>
              <a:rPr lang="es-ES" sz="4000" b="1" dirty="0">
                <a:latin typeface="Garamond" pitchFamily="18" charset="0"/>
              </a:rPr>
              <a:t>POLÍTICAS UNIVERSITARIAS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573463"/>
            <a:ext cx="7696200" cy="2057400"/>
          </a:xfrm>
        </p:spPr>
        <p:txBody>
          <a:bodyPr/>
          <a:lstStyle/>
          <a:p>
            <a:r>
              <a:rPr lang="es-ES" sz="2400" b="1" dirty="0">
                <a:latin typeface="Garamond" pitchFamily="18" charset="0"/>
              </a:rPr>
              <a:t>EL PERIODO DEMOCRÁTICO </a:t>
            </a:r>
            <a:r>
              <a:rPr lang="es-ES" sz="2400" b="1" dirty="0" smtClean="0">
                <a:latin typeface="Garamond" pitchFamily="18" charset="0"/>
              </a:rPr>
              <a:t>1983-2012</a:t>
            </a:r>
            <a:endParaRPr lang="es-ES" sz="2400" b="1" dirty="0">
              <a:latin typeface="Garamond" pitchFamily="18" charset="0"/>
            </a:endParaRPr>
          </a:p>
          <a:p>
            <a:pPr algn="r"/>
            <a:r>
              <a:rPr lang="es-ES" sz="2000" b="1" dirty="0">
                <a:latin typeface="Garamond" pitchFamily="18" charset="0"/>
              </a:rPr>
              <a:t>Por Adolfo </a:t>
            </a:r>
            <a:r>
              <a:rPr lang="es-ES" sz="2000" b="1" dirty="0" err="1">
                <a:latin typeface="Garamond" pitchFamily="18" charset="0"/>
              </a:rPr>
              <a:t>Stubrin</a:t>
            </a:r>
            <a:endParaRPr lang="es-ES" sz="2000" b="1" dirty="0">
              <a:latin typeface="Garamond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724400"/>
            <a:ext cx="12954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557338"/>
            <a:ext cx="6130925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2800" b="1" dirty="0">
                <a:latin typeface="Garamond" pitchFamily="18" charset="0"/>
              </a:rPr>
              <a:t>	</a:t>
            </a:r>
            <a:r>
              <a:rPr lang="es-ES" sz="2800" dirty="0">
                <a:latin typeface="Garamond" pitchFamily="18" charset="0"/>
              </a:rPr>
              <a:t>	</a:t>
            </a:r>
          </a:p>
          <a:p>
            <a:r>
              <a:rPr lang="es-ES" sz="2400" b="1" dirty="0">
                <a:latin typeface="Garamond" pitchFamily="18" charset="0"/>
              </a:rPr>
              <a:t>División ministerial	</a:t>
            </a:r>
          </a:p>
          <a:p>
            <a:r>
              <a:rPr lang="es-ES" sz="2400" b="1" dirty="0">
                <a:latin typeface="Garamond" pitchFamily="18" charset="0"/>
              </a:rPr>
              <a:t>Las becas CONICET para doctorado</a:t>
            </a:r>
          </a:p>
          <a:p>
            <a:r>
              <a:rPr lang="es-ES" sz="2400" b="1" dirty="0">
                <a:latin typeface="Garamond" pitchFamily="18" charset="0"/>
              </a:rPr>
              <a:t>La UBA en </a:t>
            </a:r>
            <a:r>
              <a:rPr lang="es-ES" sz="2400" b="1" dirty="0" smtClean="0">
                <a:latin typeface="Garamond" pitchFamily="18" charset="0"/>
              </a:rPr>
              <a:t>la encrucijada</a:t>
            </a:r>
            <a:endParaRPr lang="es-ES" sz="2400" b="1" dirty="0">
              <a:latin typeface="Garamond" pitchFamily="18" charset="0"/>
            </a:endParaRPr>
          </a:p>
          <a:p>
            <a:r>
              <a:rPr lang="es-ES" sz="2400" b="1" dirty="0">
                <a:latin typeface="Garamond" pitchFamily="18" charset="0"/>
              </a:rPr>
              <a:t>Tensión entre carreras</a:t>
            </a:r>
          </a:p>
          <a:p>
            <a:r>
              <a:rPr lang="es-ES" sz="2400" b="1" dirty="0">
                <a:latin typeface="Garamond" pitchFamily="18" charset="0"/>
              </a:rPr>
              <a:t>Tensión facultades-universidades</a:t>
            </a:r>
          </a:p>
          <a:p>
            <a:r>
              <a:rPr lang="es-ES" sz="2400" b="1" dirty="0">
                <a:latin typeface="Garamond" pitchFamily="18" charset="0"/>
              </a:rPr>
              <a:t>Factores de flexibilidad curricular</a:t>
            </a:r>
          </a:p>
          <a:p>
            <a:r>
              <a:rPr lang="es-ES" sz="2400" b="1" dirty="0">
                <a:latin typeface="Garamond" pitchFamily="18" charset="0"/>
              </a:rPr>
              <a:t>Becas Bicentenario</a:t>
            </a:r>
          </a:p>
          <a:p>
            <a:r>
              <a:rPr lang="es-ES" sz="2400" b="1" dirty="0">
                <a:latin typeface="Garamond" pitchFamily="18" charset="0"/>
              </a:rPr>
              <a:t>¿Nueva Ley de Educación Superior?</a:t>
            </a:r>
            <a:endParaRPr lang="nl-NL" sz="2400" b="1" dirty="0">
              <a:latin typeface="Garamond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8313" y="561975"/>
            <a:ext cx="82296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nl-NL" sz="2000">
                <a:solidFill>
                  <a:schemeClr val="tx2"/>
                </a:solidFill>
                <a:latin typeface="Garamond" pitchFamily="18" charset="0"/>
              </a:rPr>
              <a:t>INTERROGANTES PARA EL FUTURO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403350" y="1196975"/>
            <a:ext cx="5905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600" b="1">
                <a:solidFill>
                  <a:schemeClr val="bg2"/>
                </a:solidFill>
                <a:latin typeface="Garamond" pitchFamily="18" charset="0"/>
              </a:rPr>
              <a:t>Agenda de temas influyentes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nl-NL" sz="3600" b="1">
                <a:latin typeface="Garamond" pitchFamily="18" charset="0"/>
              </a:rPr>
              <a:t>MUCHAS 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r>
              <a:rPr lang="es-ES" sz="40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s-ES" sz="4000">
                <a:solidFill>
                  <a:srgbClr val="000000"/>
                </a:solidFill>
                <a:cs typeface="Times New Roman" pitchFamily="18" charset="0"/>
              </a:rPr>
            </a:br>
            <a:r>
              <a:rPr lang="es-ES" sz="4000" b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s-ES" sz="3600" b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LA TRANSICIÓN DEMOCRÁTICA</a:t>
            </a:r>
            <a:endParaRPr lang="es-ES" sz="3600" b="1">
              <a:latin typeface="Garamond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-5211763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nl-NL" sz="28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709988" y="4600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nl-NL">
              <a:latin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042988" y="1773238"/>
            <a:ext cx="7058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000000"/>
                </a:solidFill>
                <a:latin typeface="Garamond" pitchFamily="18" charset="0"/>
              </a:rPr>
              <a:t>La Configuración universitaria adoptada durante la transición democrática (1984-1989):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 rot="10800000">
            <a:off x="1692275" y="2997200"/>
            <a:ext cx="4895850" cy="1008063"/>
          </a:xfrm>
          <a:prstGeom prst="wedgeRectCallout">
            <a:avLst>
              <a:gd name="adj1" fmla="val 20329"/>
              <a:gd name="adj2" fmla="val 9692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es-ES" sz="2400" b="1" i="1">
                <a:latin typeface="Garamond" pitchFamily="18" charset="0"/>
              </a:rPr>
              <a:t>La primavera democrática: crisis fiscal, pleno empleo, bajos salarios</a:t>
            </a:r>
            <a:endParaRPr lang="nl-NL" sz="2400" b="1" i="1">
              <a:latin typeface="Garamond" pitchFamily="18" charset="0"/>
            </a:endParaRPr>
          </a:p>
        </p:txBody>
      </p:sp>
      <p:pic>
        <p:nvPicPr>
          <p:cNvPr id="3091" name="Picture 19" descr="Alfons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4149725"/>
            <a:ext cx="1646237" cy="2424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>
            <p:ph type="title"/>
          </p:nvPr>
        </p:nvSpPr>
        <p:spPr>
          <a:xfrm>
            <a:off x="468313" y="765175"/>
            <a:ext cx="8229600" cy="863600"/>
          </a:xfrm>
          <a:noFill/>
          <a:ln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nl-NL" sz="3200" b="1">
                <a:latin typeface="Garamond" pitchFamily="18" charset="0"/>
              </a:rPr>
              <a:t> </a:t>
            </a:r>
            <a:r>
              <a:rPr lang="es-ES" sz="3200" b="1">
                <a:solidFill>
                  <a:schemeClr val="tx1"/>
                </a:solidFill>
              </a:rPr>
              <a:t>Principales rasgos que cambiaron</a:t>
            </a:r>
            <a:endParaRPr lang="nl-NL" sz="3200" b="1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39750" y="476250"/>
            <a:ext cx="82296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nl-NL" sz="2000">
                <a:solidFill>
                  <a:schemeClr val="tx2"/>
                </a:solidFill>
                <a:latin typeface="Garamond" pitchFamily="18" charset="0"/>
              </a:rPr>
              <a:t>LA TRANSICION DEMOCRATICA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50825" y="2276475"/>
            <a:ext cx="3097213" cy="57626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DIMENSIÓN INSTITUCIONAL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50825" y="3810000"/>
            <a:ext cx="3097213" cy="57626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DIMENSIÓN ACADÉMICA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50825" y="5300663"/>
            <a:ext cx="3097213" cy="57626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DIMENSIÓN SOCIAL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635375" y="2103438"/>
            <a:ext cx="5040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Autonomía y cogobierno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Política de partidos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Creación del Consejo Interuniversitario Nacional</a:t>
            </a:r>
            <a:endParaRPr lang="nl-NL" b="1">
              <a:latin typeface="Garamond" pitchFamily="18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632200" y="3649663"/>
            <a:ext cx="5435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El CBC de la UBA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Retorno de la investigación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Impulso al postgrado</a:t>
            </a:r>
          </a:p>
          <a:p>
            <a:pPr>
              <a:spcBef>
                <a:spcPct val="50000"/>
              </a:spcBef>
            </a:pPr>
            <a:endParaRPr lang="nl-NL" b="1">
              <a:latin typeface="Garamond" pitchFamily="18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619500" y="5183188"/>
            <a:ext cx="50403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 dirty="0">
                <a:latin typeface="Garamond" pitchFamily="18" charset="0"/>
              </a:rPr>
              <a:t>Ingreso directo y gratuidad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 dirty="0">
                <a:latin typeface="Garamond" pitchFamily="18" charset="0"/>
              </a:rPr>
              <a:t>Escasez de becas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 dirty="0">
                <a:latin typeface="Garamond" pitchFamily="18" charset="0"/>
              </a:rPr>
              <a:t>Sindicalización docente</a:t>
            </a:r>
          </a:p>
          <a:p>
            <a:pPr>
              <a:spcBef>
                <a:spcPct val="50000"/>
              </a:spcBef>
            </a:pPr>
            <a:endParaRPr lang="nl-NL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92375"/>
            <a:ext cx="8229600" cy="1143000"/>
          </a:xfrm>
        </p:spPr>
        <p:txBody>
          <a:bodyPr/>
          <a:lstStyle/>
          <a:p>
            <a:r>
              <a:rPr lang="es-ES" sz="4000"/>
              <a:t/>
            </a:r>
            <a:br>
              <a:rPr lang="es-ES" sz="4000"/>
            </a:br>
            <a:r>
              <a:rPr lang="es-ES" sz="4000"/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2565400"/>
            <a:ext cx="7129462" cy="3705225"/>
          </a:xfrm>
        </p:spPr>
        <p:txBody>
          <a:bodyPr/>
          <a:lstStyle/>
          <a:p>
            <a:r>
              <a:rPr lang="es-ES" sz="2400" b="1" dirty="0">
                <a:latin typeface="Garamond" pitchFamily="18" charset="0"/>
              </a:rPr>
              <a:t>Desvalorización de sueldos; bajas dedicaciones</a:t>
            </a:r>
          </a:p>
          <a:p>
            <a:r>
              <a:rPr lang="es-ES" sz="2400" b="1" dirty="0">
                <a:latin typeface="Garamond" pitchFamily="18" charset="0"/>
              </a:rPr>
              <a:t>Aumento pronunciado de estudiantes</a:t>
            </a:r>
          </a:p>
          <a:p>
            <a:r>
              <a:rPr lang="es-ES" sz="2400" b="1" dirty="0">
                <a:latin typeface="Garamond" pitchFamily="18" charset="0"/>
              </a:rPr>
              <a:t>Estancamiento de los graduados</a:t>
            </a:r>
          </a:p>
          <a:p>
            <a:r>
              <a:rPr lang="es-ES" sz="2400" b="1" dirty="0">
                <a:latin typeface="Garamond" pitchFamily="18" charset="0"/>
              </a:rPr>
              <a:t>Competencia entre partidos</a:t>
            </a:r>
          </a:p>
          <a:p>
            <a:r>
              <a:rPr lang="es-ES" sz="2400" b="1" dirty="0" smtClean="0">
                <a:latin typeface="Garamond" pitchFamily="18" charset="0"/>
              </a:rPr>
              <a:t>Afianzamiento de la autonomía y el </a:t>
            </a:r>
            <a:r>
              <a:rPr lang="es-ES" sz="2400" b="1" dirty="0" err="1" smtClean="0">
                <a:latin typeface="Garamond" pitchFamily="18" charset="0"/>
              </a:rPr>
              <a:t>co</a:t>
            </a:r>
            <a:r>
              <a:rPr lang="es-ES" sz="2400" b="1" dirty="0" smtClean="0">
                <a:latin typeface="Garamond" pitchFamily="18" charset="0"/>
              </a:rPr>
              <a:t>-gobierno; la gratuidad y el ingreso directo</a:t>
            </a:r>
          </a:p>
          <a:p>
            <a:r>
              <a:rPr lang="es-ES" sz="2400" b="1" dirty="0" smtClean="0">
                <a:latin typeface="Garamond" pitchFamily="18" charset="0"/>
              </a:rPr>
              <a:t>Presión por </a:t>
            </a:r>
            <a:r>
              <a:rPr lang="es-ES" sz="2400" b="1" dirty="0">
                <a:latin typeface="Garamond" pitchFamily="18" charset="0"/>
              </a:rPr>
              <a:t>nuevas universidades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57213" y="506413"/>
            <a:ext cx="82296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nl-NL" sz="2000">
                <a:solidFill>
                  <a:schemeClr val="tx2"/>
                </a:solidFill>
                <a:latin typeface="Garamond" pitchFamily="18" charset="0"/>
              </a:rPr>
              <a:t>LA TRANSICIÓN DEMOCRÁTICA</a:t>
            </a:r>
            <a:endParaRPr lang="nl-NL" sz="40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71550" y="836613"/>
            <a:ext cx="78486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ES" sz="3200" b="1">
                <a:solidFill>
                  <a:schemeClr val="tx2"/>
                </a:solidFill>
                <a:latin typeface="Garamond" pitchFamily="18" charset="0"/>
              </a:rPr>
              <a:t>Algunas consecuencias de la nueva Configuración</a:t>
            </a:r>
            <a:endParaRPr lang="es-ES" sz="3200" b="1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endParaRPr lang="nl-NL" sz="3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r>
              <a:rPr lang="es-ES" sz="40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s-ES" sz="4000">
                <a:solidFill>
                  <a:srgbClr val="000000"/>
                </a:solidFill>
                <a:cs typeface="Times New Roman" pitchFamily="18" charset="0"/>
              </a:rPr>
            </a:br>
            <a:r>
              <a:rPr lang="es-ES" sz="4000" b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s-ES" sz="3600" b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LAS REFORMAS DE LOS NOVENTA</a:t>
            </a:r>
            <a:endParaRPr lang="es-ES" sz="3600" b="1">
              <a:latin typeface="Garamond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-5211763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nl-NL" sz="28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709988" y="4600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nl-NL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042988" y="1773238"/>
            <a:ext cx="7058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000000"/>
                </a:solidFill>
                <a:latin typeface="Garamond" pitchFamily="18" charset="0"/>
              </a:rPr>
              <a:t>Modificaciones, innovaciones y luchas en la Configuración universitaria (1989-1999)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 rot="10800000">
            <a:off x="1763713" y="2852738"/>
            <a:ext cx="4895850" cy="1223962"/>
          </a:xfrm>
          <a:prstGeom prst="wedgeRectCallout">
            <a:avLst>
              <a:gd name="adj1" fmla="val -13296"/>
              <a:gd name="adj2" fmla="val 7879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es-ES" sz="2400" b="1" i="1">
                <a:solidFill>
                  <a:schemeClr val="tx2"/>
                </a:solidFill>
                <a:latin typeface="Garamond" pitchFamily="18" charset="0"/>
              </a:rPr>
              <a:t>La modernización neoconservadora: solvencia fiscal, alto desempleo, desindustrialización</a:t>
            </a:r>
            <a:endParaRPr lang="nl-NL" sz="2400" b="1" i="1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10248" name="Picture 8" descr="men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365625"/>
            <a:ext cx="1727200" cy="2046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>
            <p:ph type="title"/>
          </p:nvPr>
        </p:nvSpPr>
        <p:spPr>
          <a:xfrm>
            <a:off x="468313" y="765175"/>
            <a:ext cx="8229600" cy="863600"/>
          </a:xfrm>
          <a:noFill/>
          <a:ln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nl-NL" sz="3600" b="1">
                <a:latin typeface="Garamond" pitchFamily="18" charset="0"/>
              </a:rPr>
              <a:t> Las innovaciones de los noventa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9750" y="476250"/>
            <a:ext cx="82296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nl-NL" sz="2000">
                <a:solidFill>
                  <a:schemeClr val="tx2"/>
                </a:solidFill>
                <a:latin typeface="Garamond" pitchFamily="18" charset="0"/>
              </a:rPr>
              <a:t>LAS REFORMAS DE LOS NOVENTA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0825" y="2276475"/>
            <a:ext cx="3097213" cy="57626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DIMENSIÓN INSTITUCIONAL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50825" y="3784600"/>
            <a:ext cx="3097213" cy="57626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 DIMENSIÓN ACADÉMICA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0825" y="5300663"/>
            <a:ext cx="3097213" cy="57626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DIMENSIÓN SOCIAL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635375" y="1925638"/>
            <a:ext cx="504031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Recuperación de la prioridad política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La educación en la Constitución de 1994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Secretaría de Políticas Universitarias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Ley de Educación Superior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Préstamo sectorial del BIRF</a:t>
            </a:r>
          </a:p>
          <a:p>
            <a:pPr>
              <a:buClr>
                <a:schemeClr val="bg2"/>
              </a:buClr>
              <a:buFont typeface="Wingdings" pitchFamily="2" charset="2"/>
              <a:buNone/>
            </a:pPr>
            <a:endParaRPr lang="es-ES" b="1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endParaRPr lang="nl-NL" b="1">
              <a:latin typeface="Garamond" pitchFamily="18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32200" y="3535363"/>
            <a:ext cx="54356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Fondo para el Mejoramiento de la Calidad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Evaluación y acreditación - CONEAU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Estancamiento de los sueldos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Incentivos a la investigación</a:t>
            </a:r>
          </a:p>
          <a:p>
            <a:pPr>
              <a:spcBef>
                <a:spcPct val="50000"/>
              </a:spcBef>
            </a:pPr>
            <a:endParaRPr lang="nl-NL" b="1">
              <a:latin typeface="Garamond" pitchFamily="18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619500" y="4878388"/>
            <a:ext cx="552450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Creación de nuevas universidades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Erosión del ingreso directo y la gratuidad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Expansión del posgrado y las carreras a distancia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Fondos competitivos para investigación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Descentralización de la política salarial</a:t>
            </a:r>
            <a:endParaRPr lang="nl-NL" b="1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1143000"/>
          </a:xfrm>
        </p:spPr>
        <p:txBody>
          <a:bodyPr/>
          <a:lstStyle/>
          <a:p>
            <a:r>
              <a:rPr lang="es-ES" sz="40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s-ES" sz="4000">
                <a:solidFill>
                  <a:srgbClr val="000000"/>
                </a:solidFill>
                <a:cs typeface="Times New Roman" pitchFamily="18" charset="0"/>
              </a:rPr>
            </a:br>
            <a:r>
              <a:rPr lang="es-ES" sz="4000" b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s-ES" sz="3600" b="1">
                <a:solidFill>
                  <a:schemeClr val="tx1"/>
                </a:solidFill>
                <a:latin typeface="Garamond" pitchFamily="18" charset="0"/>
              </a:rPr>
              <a:t>EL IMPACTO, UNA DÉCADA DESPUÉS</a:t>
            </a:r>
            <a:endParaRPr lang="es-ES" sz="4000" b="1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-5211763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nl-NL" sz="28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709988" y="4600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nl-NL"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42988" y="1773238"/>
            <a:ext cx="7058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000000"/>
                </a:solidFill>
                <a:latin typeface="Garamond" pitchFamily="18" charset="0"/>
              </a:rPr>
              <a:t>Efectos deseados, consecuencias inesperadas (2000-2007)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10800000">
            <a:off x="1763713" y="2852738"/>
            <a:ext cx="4895850" cy="1223962"/>
          </a:xfrm>
          <a:prstGeom prst="wedgeRectCallout">
            <a:avLst>
              <a:gd name="adj1" fmla="val 46625"/>
              <a:gd name="adj2" fmla="val 8657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ES" sz="2400" b="1" i="1">
                <a:latin typeface="Garamond" pitchFamily="18" charset="0"/>
              </a:rPr>
              <a:t>Debacle y recuperación veloz: superávit fiscal, más empleo, reactivación industrial</a:t>
            </a:r>
          </a:p>
        </p:txBody>
      </p:sp>
      <p:pic>
        <p:nvPicPr>
          <p:cNvPr id="11272" name="Picture 8" descr="kIRCH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4437063"/>
            <a:ext cx="1223963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>
            <p:ph type="title"/>
          </p:nvPr>
        </p:nvSpPr>
        <p:spPr>
          <a:xfrm>
            <a:off x="468313" y="765175"/>
            <a:ext cx="8229600" cy="863600"/>
          </a:xfrm>
          <a:noFill/>
          <a:ln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nl-NL" sz="3600" b="1">
                <a:latin typeface="Garamond" pitchFamily="18" charset="0"/>
              </a:rPr>
              <a:t> </a:t>
            </a:r>
            <a:r>
              <a:rPr lang="nl-NL" sz="3600" b="1"/>
              <a:t>Logros, desvíos y fallas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39750" y="476250"/>
            <a:ext cx="82296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nl-NL" sz="2000">
                <a:solidFill>
                  <a:schemeClr val="tx2"/>
                </a:solidFill>
                <a:latin typeface="Garamond" pitchFamily="18" charset="0"/>
              </a:rPr>
              <a:t>EL IMPACTO UNA DÉCADA DESPUÉS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50825" y="2276475"/>
            <a:ext cx="3097213" cy="57626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DIMENSIÓN INSTITUCIONAL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50825" y="3784600"/>
            <a:ext cx="3097213" cy="57626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 DIMENSIÓN ACADÉMICA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50825" y="5300663"/>
            <a:ext cx="3097213" cy="57626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DIMENSIÓN SOCIAL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635375" y="2114550"/>
            <a:ext cx="50403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 dirty="0">
                <a:latin typeface="Garamond" pitchFamily="18" charset="0"/>
              </a:rPr>
              <a:t>Diversificación de modelos organizativos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 dirty="0">
                <a:latin typeface="Garamond" pitchFamily="18" charset="0"/>
              </a:rPr>
              <a:t>La vuelta de </a:t>
            </a:r>
            <a:r>
              <a:rPr lang="es-ES" b="1" dirty="0" smtClean="0">
                <a:latin typeface="Garamond" pitchFamily="18" charset="0"/>
              </a:rPr>
              <a:t>la izquierda estudiantil</a:t>
            </a:r>
            <a:endParaRPr lang="es-ES" b="1" dirty="0">
              <a:latin typeface="Garamond" pitchFamily="18" charset="0"/>
            </a:endParaRP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 dirty="0">
                <a:latin typeface="Garamond" pitchFamily="18" charset="0"/>
              </a:rPr>
              <a:t>Internacionalización</a:t>
            </a:r>
            <a:endParaRPr lang="nl-NL" b="1" dirty="0">
              <a:latin typeface="Garamond" pitchFamily="18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632200" y="3611563"/>
            <a:ext cx="5435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Difusión asimétrica de la investigación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Acreditaciones obligatorias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Inversiones asistemáticas</a:t>
            </a:r>
          </a:p>
          <a:p>
            <a:pPr>
              <a:spcBef>
                <a:spcPct val="50000"/>
              </a:spcBef>
            </a:pPr>
            <a:endParaRPr lang="nl-NL" b="1">
              <a:latin typeface="Garamond" pitchFamily="18" charset="0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619500" y="5056188"/>
            <a:ext cx="5524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Recentralización de la política salarial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Recuperación de los sueldos con pluriempleo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Matriculación en retroceso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es-ES" b="1">
                <a:latin typeface="Garamond" pitchFamily="18" charset="0"/>
              </a:rPr>
              <a:t>Leve incremento de los graduados</a:t>
            </a:r>
            <a:endParaRPr lang="nl-NL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1143000"/>
          </a:xfrm>
        </p:spPr>
        <p:txBody>
          <a:bodyPr/>
          <a:lstStyle/>
          <a:p>
            <a:r>
              <a:rPr lang="es-ES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s-ES">
                <a:solidFill>
                  <a:srgbClr val="000000"/>
                </a:solidFill>
                <a:cs typeface="Times New Roman" pitchFamily="18" charset="0"/>
              </a:rPr>
            </a:br>
            <a:r>
              <a:rPr lang="es-ES" b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s-ES" sz="3600" b="1">
                <a:solidFill>
                  <a:schemeClr val="tx1"/>
                </a:solidFill>
                <a:latin typeface="Garamond" pitchFamily="18" charset="0"/>
              </a:rPr>
              <a:t>INTERROGANTES PARA EL FUTURO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-5211763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nl-NL" sz="28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09988" y="4600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nl-NL">
              <a:latin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042988" y="1773238"/>
            <a:ext cx="7058025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2400" b="1" dirty="0">
                <a:latin typeface="Garamond" pitchFamily="18" charset="0"/>
              </a:rPr>
              <a:t>Últimos años 2000</a:t>
            </a:r>
            <a:r>
              <a:rPr lang="es-ES" sz="2400" b="1" dirty="0" smtClean="0">
                <a:latin typeface="Garamond" pitchFamily="18" charset="0"/>
              </a:rPr>
              <a:t>, primeros años 2010 ¿conclusión </a:t>
            </a:r>
            <a:r>
              <a:rPr lang="es-ES" sz="2400" b="1" dirty="0">
                <a:latin typeface="Garamond" pitchFamily="18" charset="0"/>
              </a:rPr>
              <a:t>de </a:t>
            </a:r>
            <a:r>
              <a:rPr lang="es-ES" sz="2400" b="1" dirty="0" smtClean="0">
                <a:latin typeface="Garamond" pitchFamily="18" charset="0"/>
              </a:rPr>
              <a:t>una época</a:t>
            </a:r>
            <a:r>
              <a:rPr lang="es-ES" sz="2400" b="1" dirty="0">
                <a:latin typeface="Garamond" pitchFamily="18" charset="0"/>
              </a:rPr>
              <a:t>?, ¿cambiará la Configuración universitaria?</a:t>
            </a:r>
          </a:p>
          <a:p>
            <a:pPr algn="ctr">
              <a:spcBef>
                <a:spcPct val="20000"/>
              </a:spcBef>
            </a:pPr>
            <a:r>
              <a:rPr lang="es-ES" sz="2400" b="1" dirty="0">
                <a:solidFill>
                  <a:srgbClr val="000000"/>
                </a:solidFill>
                <a:latin typeface="Garamond" pitchFamily="18" charset="0"/>
              </a:rPr>
              <a:t>(</a:t>
            </a:r>
            <a:r>
              <a:rPr lang="es-ES" sz="2400" b="1" dirty="0" smtClean="0">
                <a:solidFill>
                  <a:srgbClr val="000000"/>
                </a:solidFill>
                <a:latin typeface="Garamond" pitchFamily="18" charset="0"/>
              </a:rPr>
              <a:t>2008-2012)</a:t>
            </a:r>
            <a:endParaRPr lang="es-ES" sz="24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 rot="10800000">
            <a:off x="1763713" y="3068638"/>
            <a:ext cx="4895850" cy="1223962"/>
          </a:xfrm>
          <a:prstGeom prst="wedgeRectCallout">
            <a:avLst>
              <a:gd name="adj1" fmla="val -11255"/>
              <a:gd name="adj2" fmla="val 57648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ES" sz="2400" b="1" i="1" dirty="0" smtClean="0">
                <a:latin typeface="Garamond" pitchFamily="18" charset="0"/>
              </a:rPr>
              <a:t>Amenaza al </a:t>
            </a:r>
            <a:r>
              <a:rPr lang="es-ES" sz="2400" b="1" i="1" dirty="0">
                <a:latin typeface="Garamond" pitchFamily="18" charset="0"/>
              </a:rPr>
              <a:t>crecimiento: dificultad fiscal,  </a:t>
            </a:r>
            <a:r>
              <a:rPr lang="es-ES" sz="2400" b="1" i="1" dirty="0" smtClean="0">
                <a:latin typeface="Garamond" pitchFamily="18" charset="0"/>
              </a:rPr>
              <a:t>inflación y distorsiones </a:t>
            </a:r>
            <a:r>
              <a:rPr lang="es-ES" sz="2400" b="1" i="1" dirty="0" err="1" smtClean="0">
                <a:latin typeface="Garamond" pitchFamily="18" charset="0"/>
              </a:rPr>
              <a:t>macroceconómicas</a:t>
            </a:r>
            <a:r>
              <a:rPr lang="es-ES" sz="2400" b="1" i="1" dirty="0" smtClean="0">
                <a:latin typeface="Garamond" pitchFamily="18" charset="0"/>
              </a:rPr>
              <a:t>, </a:t>
            </a:r>
            <a:r>
              <a:rPr lang="es-ES" sz="2400" b="1" i="1" dirty="0">
                <a:latin typeface="Garamond" pitchFamily="18" charset="0"/>
              </a:rPr>
              <a:t>incertidumbre internacional</a:t>
            </a:r>
          </a:p>
        </p:txBody>
      </p:sp>
      <p:pic>
        <p:nvPicPr>
          <p:cNvPr id="12296" name="Picture 8" descr="crist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652963"/>
            <a:ext cx="1350963" cy="157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416</TotalTime>
  <Words>358</Words>
  <Application>Microsoft Office PowerPoint</Application>
  <PresentationFormat>Presentación en pantalla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Garamond</vt:lpstr>
      <vt:lpstr>Quadrant</vt:lpstr>
      <vt:lpstr>    EDUCACION SUPERIOR ARGENTINA  PANORAMA COMPARATIVO ENTRE  POLÍTICAS UNIVERSITARIAS</vt:lpstr>
      <vt:lpstr>  LA TRANSICIÓN DEMOCRÁTICA</vt:lpstr>
      <vt:lpstr> Principales rasgos que cambiaron</vt:lpstr>
      <vt:lpstr>  </vt:lpstr>
      <vt:lpstr>  LAS REFORMAS DE LOS NOVENTA</vt:lpstr>
      <vt:lpstr> Las innovaciones de los noventa</vt:lpstr>
      <vt:lpstr>  EL IMPACTO, UNA DÉCADA DESPUÉS</vt:lpstr>
      <vt:lpstr> Logros, desvíos y fallas</vt:lpstr>
      <vt:lpstr>  INTERROGANTES PARA EL FUTURO</vt:lpstr>
      <vt:lpstr>Diapositiva 10</vt:lpstr>
      <vt:lpstr>Diapositiva 11</vt:lpstr>
    </vt:vector>
  </TitlesOfParts>
  <Company>WinXP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SUPERIOR ARGENTINA: UNA DÉCADA DESPUES</dc:title>
  <dc:creator>WinXP</dc:creator>
  <cp:lastModifiedBy>Carlos Mazzola</cp:lastModifiedBy>
  <cp:revision>20</cp:revision>
  <dcterms:created xsi:type="dcterms:W3CDTF">2008-12-20T21:58:44Z</dcterms:created>
  <dcterms:modified xsi:type="dcterms:W3CDTF">2013-08-29T16:08:25Z</dcterms:modified>
</cp:coreProperties>
</file>