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7" r:id="rId2"/>
  </p:sldMasterIdLst>
  <p:notesMasterIdLst>
    <p:notesMasterId r:id="rId50"/>
  </p:notesMasterIdLst>
  <p:handoutMasterIdLst>
    <p:handoutMasterId r:id="rId51"/>
  </p:handoutMasterIdLst>
  <p:sldIdLst>
    <p:sldId id="288" r:id="rId3"/>
    <p:sldId id="256" r:id="rId4"/>
    <p:sldId id="304" r:id="rId5"/>
    <p:sldId id="305" r:id="rId6"/>
    <p:sldId id="306" r:id="rId7"/>
    <p:sldId id="289" r:id="rId8"/>
    <p:sldId id="310" r:id="rId9"/>
    <p:sldId id="257" r:id="rId10"/>
    <p:sldId id="260" r:id="rId11"/>
    <p:sldId id="296" r:id="rId12"/>
    <p:sldId id="297" r:id="rId13"/>
    <p:sldId id="292" r:id="rId14"/>
    <p:sldId id="308" r:id="rId15"/>
    <p:sldId id="293" r:id="rId16"/>
    <p:sldId id="298" r:id="rId17"/>
    <p:sldId id="294" r:id="rId18"/>
    <p:sldId id="300" r:id="rId19"/>
    <p:sldId id="301" r:id="rId20"/>
    <p:sldId id="303" r:id="rId21"/>
    <p:sldId id="311" r:id="rId22"/>
    <p:sldId id="312" r:id="rId23"/>
    <p:sldId id="313" r:id="rId24"/>
    <p:sldId id="315" r:id="rId25"/>
    <p:sldId id="316" r:id="rId26"/>
    <p:sldId id="262" r:id="rId27"/>
    <p:sldId id="317" r:id="rId28"/>
    <p:sldId id="318" r:id="rId29"/>
    <p:sldId id="319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8" r:id="rId40"/>
    <p:sldId id="339" r:id="rId41"/>
    <p:sldId id="331" r:id="rId42"/>
    <p:sldId id="332" r:id="rId43"/>
    <p:sldId id="333" r:id="rId44"/>
    <p:sldId id="334" r:id="rId45"/>
    <p:sldId id="335" r:id="rId46"/>
    <p:sldId id="336" r:id="rId47"/>
    <p:sldId id="341" r:id="rId48"/>
    <p:sldId id="342" r:id="rId4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7" d="100"/>
          <a:sy n="77" d="100"/>
        </p:scale>
        <p:origin x="-2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Master%20GAMA\Documents\INVESTIGACION\AAS\acumulad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Adrian%20Acosta\Downloads\Diagn&#243;stico%20Nacio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ervicio\Movilidad%20Estudantil%20America%20Latina\execu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ervicio\Movilidad%20Estudantil%20America%20Latina\execu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US" sz="1800" cap="small" baseline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Crecimiento</a:t>
            </a:r>
            <a:r>
              <a:rPr lang="en-US" sz="1800" cap="small" baseline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cap="small" baseline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acumulado</a:t>
            </a:r>
            <a:endParaRPr lang="en-US" sz="1800" cap="small" baseline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347773679231681"/>
          <c:y val="0.14697441025071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 prstMaterial="clear"/>
      </c:spPr>
    </c:sideWall>
    <c:backWall>
      <c:thickness val="0"/>
      <c:spPr>
        <a:scene3d>
          <a:camera prst="orthographicFront"/>
          <a:lightRig rig="threePt" dir="t"/>
        </a:scene3d>
        <a:sp3d prstMaterial="clear"/>
      </c:spPr>
    </c:backWall>
    <c:plotArea>
      <c:layout/>
      <c:line3DChart>
        <c:grouping val="standard"/>
        <c:varyColors val="0"/>
        <c:ser>
          <c:idx val="0"/>
          <c:order val="0"/>
          <c:tx>
            <c:v>Crecimiento acumulado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Hoja1!$B$4:$B$13</c:f>
              <c:strCache>
                <c:ptCount val="10"/>
                <c:pt idx="0">
                  <c:v>1910-1920</c:v>
                </c:pt>
                <c:pt idx="1">
                  <c:v>1920-1930</c:v>
                </c:pt>
                <c:pt idx="2">
                  <c:v>1930-1940</c:v>
                </c:pt>
                <c:pt idx="3">
                  <c:v>1940-1950</c:v>
                </c:pt>
                <c:pt idx="4">
                  <c:v>1950-1960</c:v>
                </c:pt>
                <c:pt idx="5">
                  <c:v>1960-1970</c:v>
                </c:pt>
                <c:pt idx="6">
                  <c:v>1970-1980</c:v>
                </c:pt>
                <c:pt idx="7">
                  <c:v>1980-1990</c:v>
                </c:pt>
                <c:pt idx="8">
                  <c:v>1990-2000</c:v>
                </c:pt>
                <c:pt idx="9">
                  <c:v>2000-2010</c:v>
                </c:pt>
              </c:strCache>
            </c:strRef>
          </c:cat>
          <c:val>
            <c:numRef>
              <c:f>Hoja1!$D$4:$D$13</c:f>
              <c:numCache>
                <c:formatCode>General</c:formatCode>
                <c:ptCount val="10"/>
                <c:pt idx="0">
                  <c:v>2.0</c:v>
                </c:pt>
                <c:pt idx="1">
                  <c:v>3.0</c:v>
                </c:pt>
                <c:pt idx="2">
                  <c:v>6.0</c:v>
                </c:pt>
                <c:pt idx="3">
                  <c:v>8.0</c:v>
                </c:pt>
                <c:pt idx="4">
                  <c:v>17.0</c:v>
                </c:pt>
                <c:pt idx="5">
                  <c:v>24.0</c:v>
                </c:pt>
                <c:pt idx="6">
                  <c:v>34.0</c:v>
                </c:pt>
                <c:pt idx="7">
                  <c:v>35.0</c:v>
                </c:pt>
                <c:pt idx="8">
                  <c:v>36.0</c:v>
                </c:pt>
                <c:pt idx="9">
                  <c:v>37.0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3400"/>
        <c:axId val="2586296"/>
        <c:axId val="2602248"/>
      </c:line3DChart>
      <c:catAx>
        <c:axId val="2403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586296"/>
        <c:crosses val="autoZero"/>
        <c:auto val="1"/>
        <c:lblAlgn val="ctr"/>
        <c:lblOffset val="100"/>
        <c:noMultiLvlLbl val="0"/>
      </c:catAx>
      <c:valAx>
        <c:axId val="2586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3400"/>
        <c:crosses val="autoZero"/>
        <c:crossBetween val="between"/>
      </c:valAx>
      <c:serAx>
        <c:axId val="2602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586296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B w="139700" prst="cross"/>
    </a:sp3d>
  </c:spPr>
  <c:txPr>
    <a:bodyPr/>
    <a:lstStyle/>
    <a:p>
      <a:pPr>
        <a:defRPr sz="1200" baseline="0"/>
      </a:pPr>
      <a:endParaRPr lang="es-E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'NÙM. IES'!$G$5</c:f>
              <c:strCache>
                <c:ptCount val="1"/>
                <c:pt idx="0">
                  <c:v>PRIVADO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'NÙM. IES'!$F$6:$F$12</c:f>
              <c:numCache>
                <c:formatCode>General</c:formatCode>
                <c:ptCount val="7"/>
                <c:pt idx="0">
                  <c:v>1980.0</c:v>
                </c:pt>
                <c:pt idx="1">
                  <c:v>1985.0</c:v>
                </c:pt>
                <c:pt idx="2">
                  <c:v>1990.0</c:v>
                </c:pt>
                <c:pt idx="3">
                  <c:v>1995.0</c:v>
                </c:pt>
                <c:pt idx="4">
                  <c:v>2000.0</c:v>
                </c:pt>
                <c:pt idx="5">
                  <c:v>2005.0</c:v>
                </c:pt>
                <c:pt idx="6">
                  <c:v>2010.0</c:v>
                </c:pt>
              </c:numCache>
            </c:numRef>
          </c:cat>
          <c:val>
            <c:numRef>
              <c:f>'NÙM. IES'!$G$6:$G$12</c:f>
              <c:numCache>
                <c:formatCode>General</c:formatCode>
                <c:ptCount val="7"/>
                <c:pt idx="0">
                  <c:v>108.0</c:v>
                </c:pt>
                <c:pt idx="1">
                  <c:v>177.0</c:v>
                </c:pt>
                <c:pt idx="2">
                  <c:v>207.0</c:v>
                </c:pt>
                <c:pt idx="3">
                  <c:v>381.0</c:v>
                </c:pt>
                <c:pt idx="4">
                  <c:v>634.0</c:v>
                </c:pt>
                <c:pt idx="5">
                  <c:v>883.0</c:v>
                </c:pt>
                <c:pt idx="6">
                  <c:v>1340.0</c:v>
                </c:pt>
              </c:numCache>
            </c:numRef>
          </c:val>
        </c:ser>
        <c:ser>
          <c:idx val="1"/>
          <c:order val="1"/>
          <c:tx>
            <c:strRef>
              <c:f>'NÙM. IES'!$H$5</c:f>
              <c:strCache>
                <c:ptCount val="1"/>
                <c:pt idx="0">
                  <c:v>PUBLICO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numRef>
              <c:f>'NÙM. IES'!$F$6:$F$12</c:f>
              <c:numCache>
                <c:formatCode>General</c:formatCode>
                <c:ptCount val="7"/>
                <c:pt idx="0">
                  <c:v>1980.0</c:v>
                </c:pt>
                <c:pt idx="1">
                  <c:v>1985.0</c:v>
                </c:pt>
                <c:pt idx="2">
                  <c:v>1990.0</c:v>
                </c:pt>
                <c:pt idx="3">
                  <c:v>1995.0</c:v>
                </c:pt>
                <c:pt idx="4">
                  <c:v>2000.0</c:v>
                </c:pt>
                <c:pt idx="5">
                  <c:v>2005.0</c:v>
                </c:pt>
                <c:pt idx="6">
                  <c:v>2010.0</c:v>
                </c:pt>
              </c:numCache>
            </c:numRef>
          </c:cat>
          <c:val>
            <c:numRef>
              <c:f>'NÙM. IES'!$H$6:$H$12</c:f>
              <c:numCache>
                <c:formatCode>General</c:formatCode>
                <c:ptCount val="7"/>
                <c:pt idx="0">
                  <c:v>118.0</c:v>
                </c:pt>
                <c:pt idx="1">
                  <c:v>153.0</c:v>
                </c:pt>
                <c:pt idx="2">
                  <c:v>161.0</c:v>
                </c:pt>
                <c:pt idx="3">
                  <c:v>190.0</c:v>
                </c:pt>
                <c:pt idx="4">
                  <c:v>219.0</c:v>
                </c:pt>
                <c:pt idx="5">
                  <c:v>374.0</c:v>
                </c:pt>
                <c:pt idx="6">
                  <c:v>539.0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02356264"/>
        <c:axId val="502394248"/>
      </c:barChart>
      <c:catAx>
        <c:axId val="50235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502394248"/>
        <c:crosses val="autoZero"/>
        <c:auto val="1"/>
        <c:lblAlgn val="ctr"/>
        <c:lblOffset val="100"/>
        <c:noMultiLvlLbl val="0"/>
      </c:catAx>
      <c:valAx>
        <c:axId val="502394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5023562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66887396518517"/>
          <c:y val="0.0645161290322581"/>
          <c:w val="0.266225023098032"/>
          <c:h val="0.0837171916010502"/>
        </c:manualLayout>
      </c:layout>
      <c:overlay val="0"/>
      <c:txPr>
        <a:bodyPr/>
        <a:lstStyle/>
        <a:p>
          <a:pPr>
            <a:defRPr lang="es-ES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Gasto en educacion superior como % del PIB (por decadas)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962624334686607"/>
          <c:y val="0.312086291184558"/>
          <c:w val="0.543531251437244"/>
          <c:h val="0.612983606243342"/>
        </c:manualLayout>
      </c:layout>
      <c:barChart>
        <c:barDir val="col"/>
        <c:grouping val="clustered"/>
        <c:varyColors val="0"/>
        <c:ser>
          <c:idx val="0"/>
          <c:order val="0"/>
          <c:tx>
            <c:v>Gasto en educacion superior como % del PIB</c:v>
          </c:tx>
          <c:invertIfNegative val="0"/>
          <c:cat>
            <c:numRef>
              <c:f>[execum.xls]Hoja2!$A$38:$A$41</c:f>
              <c:numCache>
                <c:formatCode>General</c:formatCode>
                <c:ptCount val="4"/>
                <c:pt idx="0">
                  <c:v>1980.0</c:v>
                </c:pt>
                <c:pt idx="1">
                  <c:v>1990.0</c:v>
                </c:pt>
                <c:pt idx="2">
                  <c:v>2000.0</c:v>
                </c:pt>
                <c:pt idx="3">
                  <c:v>2010.0</c:v>
                </c:pt>
              </c:numCache>
            </c:numRef>
          </c:cat>
          <c:val>
            <c:numRef>
              <c:f>[execum.xls]Hoja2!$B$38:$B$41</c:f>
              <c:numCache>
                <c:formatCode>General</c:formatCode>
                <c:ptCount val="4"/>
                <c:pt idx="0">
                  <c:v>0.66</c:v>
                </c:pt>
                <c:pt idx="1">
                  <c:v>0.559</c:v>
                </c:pt>
                <c:pt idx="2">
                  <c:v>0.547</c:v>
                </c:pt>
                <c:pt idx="3">
                  <c:v>0.635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491160"/>
        <c:axId val="410494104"/>
      </c:barChart>
      <c:catAx>
        <c:axId val="410491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0494104"/>
        <c:crosses val="autoZero"/>
        <c:auto val="1"/>
        <c:lblAlgn val="ctr"/>
        <c:lblOffset val="100"/>
        <c:noMultiLvlLbl val="0"/>
      </c:catAx>
      <c:valAx>
        <c:axId val="410494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0491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Gasto en educación superior como % del PIB (por año)</a:t>
            </a:r>
          </a:p>
          <a:p>
            <a:pPr>
              <a:defRPr/>
            </a:pPr>
            <a:endParaRPr lang="es-MX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68533056306493"/>
          <c:y val="0.212512924520799"/>
          <c:w val="0.702651508891223"/>
          <c:h val="0.588808558021156"/>
        </c:manualLayout>
      </c:layout>
      <c:lineChart>
        <c:grouping val="standard"/>
        <c:varyColors val="0"/>
        <c:ser>
          <c:idx val="0"/>
          <c:order val="0"/>
          <c:tx>
            <c:v>Gasto en educacion superior como % del PIB</c:v>
          </c:tx>
          <c:marker>
            <c:symbol val="none"/>
          </c:marker>
          <c:cat>
            <c:strRef>
              <c:f>[execum.xls]Hoja2!$A$4:$A$34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2008*</c:v>
                </c:pt>
                <c:pt idx="29">
                  <c:v>2009*</c:v>
                </c:pt>
                <c:pt idx="30">
                  <c:v>2010*</c:v>
                </c:pt>
              </c:strCache>
            </c:strRef>
          </c:cat>
          <c:val>
            <c:numRef>
              <c:f>[execum.xls]Hoja2!$C$4:$C$34</c:f>
              <c:numCache>
                <c:formatCode>General</c:formatCode>
                <c:ptCount val="31"/>
                <c:pt idx="0">
                  <c:v>0.66</c:v>
                </c:pt>
                <c:pt idx="1">
                  <c:v>0.65</c:v>
                </c:pt>
                <c:pt idx="2">
                  <c:v>0.72</c:v>
                </c:pt>
                <c:pt idx="3">
                  <c:v>0.59</c:v>
                </c:pt>
                <c:pt idx="4">
                  <c:v>0.53</c:v>
                </c:pt>
                <c:pt idx="5">
                  <c:v>0.53</c:v>
                </c:pt>
                <c:pt idx="6">
                  <c:v>0.57</c:v>
                </c:pt>
                <c:pt idx="7">
                  <c:v>0.59</c:v>
                </c:pt>
                <c:pt idx="8">
                  <c:v>0.57</c:v>
                </c:pt>
                <c:pt idx="9">
                  <c:v>0.41</c:v>
                </c:pt>
                <c:pt idx="10">
                  <c:v>0.43</c:v>
                </c:pt>
                <c:pt idx="11">
                  <c:v>0.47</c:v>
                </c:pt>
                <c:pt idx="12">
                  <c:v>0.49</c:v>
                </c:pt>
                <c:pt idx="13">
                  <c:v>0.55</c:v>
                </c:pt>
                <c:pt idx="14">
                  <c:v>0.61</c:v>
                </c:pt>
                <c:pt idx="15">
                  <c:v>0.58</c:v>
                </c:pt>
                <c:pt idx="16">
                  <c:v>0.53</c:v>
                </c:pt>
                <c:pt idx="17">
                  <c:v>0.49</c:v>
                </c:pt>
                <c:pt idx="18">
                  <c:v>0.6</c:v>
                </c:pt>
                <c:pt idx="19">
                  <c:v>0.58</c:v>
                </c:pt>
                <c:pt idx="20">
                  <c:v>0.57</c:v>
                </c:pt>
                <c:pt idx="21">
                  <c:v>0.62</c:v>
                </c:pt>
                <c:pt idx="22">
                  <c:v>0.65</c:v>
                </c:pt>
                <c:pt idx="23">
                  <c:v>0.63</c:v>
                </c:pt>
                <c:pt idx="24">
                  <c:v>0.61</c:v>
                </c:pt>
                <c:pt idx="25">
                  <c:v>0.64</c:v>
                </c:pt>
                <c:pt idx="26">
                  <c:v>0.59</c:v>
                </c:pt>
                <c:pt idx="27">
                  <c:v>0.670000000000001</c:v>
                </c:pt>
                <c:pt idx="28">
                  <c:v>0.6</c:v>
                </c:pt>
                <c:pt idx="29">
                  <c:v>0.69</c:v>
                </c:pt>
                <c:pt idx="30">
                  <c:v>0.65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527096"/>
        <c:axId val="410530040"/>
      </c:lineChart>
      <c:catAx>
        <c:axId val="410527096"/>
        <c:scaling>
          <c:orientation val="minMax"/>
        </c:scaling>
        <c:delete val="0"/>
        <c:axPos val="b"/>
        <c:majorTickMark val="out"/>
        <c:minorTickMark val="none"/>
        <c:tickLblPos val="nextTo"/>
        <c:crossAx val="410530040"/>
        <c:crosses val="autoZero"/>
        <c:auto val="1"/>
        <c:lblAlgn val="ctr"/>
        <c:lblOffset val="100"/>
        <c:noMultiLvlLbl val="0"/>
      </c:catAx>
      <c:valAx>
        <c:axId val="410530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0527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647248234189"/>
          <c:y val="0.335376600652192"/>
          <c:w val="0.202352751765811"/>
          <c:h val="0.311670520405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ES" smtClean="0"/>
              <a:t>26/08/2013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628D3-881F-4482-B16A-A8F214282DE3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193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s-ES" smtClean="0"/>
              <a:t>26/08/2013</a:t>
            </a:r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D5BABE-BA7D-4222-9387-4A03B8FBA29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45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D5BABE-BA7D-4222-9387-4A03B8FBA29E}" type="slidenum">
              <a:rPr lang="es-ES" smtClean="0"/>
              <a:pPr>
                <a:defRPr/>
              </a:pPr>
              <a:t>47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64BC-22DF-4BF8-885C-487C4C1A24C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4FA9E-FA47-4A0D-9BF6-4E9D06B2EC5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07BD-AC1D-4647-BE69-82C713E77BC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B391-9EA2-42B3-9189-FD58068936C0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33102-4549-49EE-B5EE-347F754EC21E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B3327-048E-4F7E-897D-8D5B7219C9D5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AB73-4549-4419-A00C-E78030E250DD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1FF69-BDB8-4E95-9AD4-1E36625D05B1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AC4E-0CB2-48AF-8E13-F844380F638B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41C1-D7E2-4241-B77D-3ABAFB8D760F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ADB1-9A4F-42FC-A9DE-611516E1ECF4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F8DF-6EB6-405E-9A99-0C93FBBD9F8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9F55-5DE5-4488-B2DA-845BD8FF2010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1A108-A70B-4F9D-82A8-8DA42645E696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0F7A8-9C3A-4822-B0EB-380091392EBF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21851-0216-45B0-AB98-5B909EDB5B8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2ABBC-E260-4377-8DF2-D6547A679B5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6BFC9-9F2F-46DA-A54B-71F50528FE0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3D93-F4F7-4F6B-858E-88B53353C9A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48C03-E05F-4B6B-87DE-02C7C89F1A7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09DBB-DF6D-4B53-9A80-5387F37DBA1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C206B-11C1-4885-B2E6-02E7BF4A0FA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A77D38A-53EB-414F-BFBC-9ED36EB856C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accent2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A9BA838-84E0-4689-8E89-520BCDA6E19F}" type="slidenum">
              <a:rPr lang="es-ES" altLang="en-US"/>
              <a:pPr>
                <a:defRPr/>
              </a:pPr>
              <a:t>‹Nr.›</a:t>
            </a:fld>
            <a:endParaRPr lang="es-ES" alt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94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94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execum.unam.mx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rograma San Luis (Vista protegida) - Microsoft Word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43" t="31401" r="49524" b="28630"/>
          <a:stretch/>
        </p:blipFill>
        <p:spPr>
          <a:xfrm>
            <a:off x="-108520" y="0"/>
            <a:ext cx="928227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D64BC-22DF-4BF8-885C-487C4C1A24CE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56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Tendencias dominantes de la ES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Un nuevo mapa de actores y tensiones.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Cambios contextuales.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Cambios en “sistemas de creencias”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Economía política de la educación superior.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Nuevos proveedores de la educación superior privada: transnacionalización y “mercadización” de la educación superior</a:t>
            </a:r>
            <a:r>
              <a:rPr lang="es-MX" dirty="0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10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8617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Tendencias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72596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Re-significación de la autonomía universitaria.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Consolidación del capitalismo académico.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El impulso hacia la universalización: lo público y lo privado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11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5124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CUESTIONES CENTRALES: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¿Cuál es el impacto de las transformaciones contextuales e institucionales en la gestión y el gobierno de la universidades públicas en América Latina? 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¿Es posible identificar tipologías de cambio en los gobiernos universitarios?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¿Cómo se relaciona el gobierno universitario con el comportamiento institucional?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12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2352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74514"/>
          </a:xfrm>
        </p:spPr>
        <p:txBody>
          <a:bodyPr/>
          <a:lstStyle/>
          <a:p>
            <a:pPr algn="ctr"/>
            <a:r>
              <a:rPr lang="es-MX" dirty="0" smtClean="0"/>
              <a:t>ARGUMENTO.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1166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MX" sz="2700" dirty="0" smtClean="0">
                <a:solidFill>
                  <a:schemeClr val="tx2">
                    <a:lumMod val="75000"/>
                  </a:schemeClr>
                </a:solidFill>
              </a:rPr>
              <a:t>Legitimidad dual. Los </a:t>
            </a:r>
            <a:r>
              <a:rPr lang="es-MX" sz="2700" dirty="0" smtClean="0">
                <a:solidFill>
                  <a:schemeClr val="tx2">
                    <a:lumMod val="75000"/>
                  </a:schemeClr>
                </a:solidFill>
              </a:rPr>
              <a:t>últimos veinte años (1990-2010) se caracterizaron por una transformación en los entornos nacionales y estatales de la universidades públicas. Tres factores críticos: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 smtClean="0">
                <a:solidFill>
                  <a:schemeClr val="tx2">
                    <a:lumMod val="75000"/>
                  </a:schemeClr>
                </a:solidFill>
              </a:rPr>
              <a:t>Políticas públicas basadas en la evaluación y en la calidad.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 smtClean="0">
                <a:solidFill>
                  <a:schemeClr val="tx2">
                    <a:lumMod val="75000"/>
                  </a:schemeClr>
                </a:solidFill>
              </a:rPr>
              <a:t>La centralidad de las redes organizadas de poder universitarias en torno a poderes formales y fáticos.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 smtClean="0">
                <a:solidFill>
                  <a:schemeClr val="tx2">
                    <a:lumMod val="75000"/>
                  </a:schemeClr>
                </a:solidFill>
              </a:rPr>
              <a:t>La aparición de nuevas figuras en la gestión y conducción institucional.</a:t>
            </a:r>
            <a:endParaRPr lang="es-MX" sz="2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13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8674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División de la exposición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7444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sz="3400" dirty="0" smtClean="0">
                <a:solidFill>
                  <a:schemeClr val="tx2">
                    <a:lumMod val="75000"/>
                  </a:schemeClr>
                </a:solidFill>
              </a:rPr>
              <a:t>Análisis del contexto latinoamericano.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400" dirty="0" smtClean="0">
                <a:solidFill>
                  <a:schemeClr val="tx2">
                    <a:lumMod val="75000"/>
                  </a:schemeClr>
                </a:solidFill>
              </a:rPr>
              <a:t>Caso México: contexto, relaciones público privado, profesorado, financiamiento.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400" dirty="0" smtClean="0">
                <a:solidFill>
                  <a:schemeClr val="tx2">
                    <a:lumMod val="75000"/>
                  </a:schemeClr>
                </a:solidFill>
              </a:rPr>
              <a:t>El gobierno universitario en México.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400" dirty="0" smtClean="0">
                <a:solidFill>
                  <a:schemeClr val="tx2">
                    <a:lumMod val="75000"/>
                  </a:schemeClr>
                </a:solidFill>
              </a:rPr>
              <a:t>Consideraciones finales</a:t>
            </a:r>
            <a:r>
              <a:rPr lang="es-MX" sz="3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14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1662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543800" cy="1512168"/>
          </a:xfrm>
        </p:spPr>
        <p:txBody>
          <a:bodyPr/>
          <a:lstStyle/>
          <a:p>
            <a:pPr algn="ctr"/>
            <a:r>
              <a:rPr lang="es-MX" sz="4400" dirty="0" smtClean="0"/>
              <a:t>1. Análisis del contexto latinoamericano.</a:t>
            </a:r>
            <a:endParaRPr lang="es-MX" sz="4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15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5074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Proveedores institucionales  de Educación Superior.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382435"/>
              </p:ext>
            </p:extLst>
          </p:nvPr>
        </p:nvGraphicFramePr>
        <p:xfrm>
          <a:off x="1979712" y="2708920"/>
          <a:ext cx="5208038" cy="3168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4626"/>
                <a:gridCol w="1047748"/>
                <a:gridCol w="1083958"/>
                <a:gridCol w="1047748"/>
                <a:gridCol w="1083958"/>
              </a:tblGrid>
              <a:tr h="519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Proveedores institucionales de educación superior.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Universitario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No-Universitario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País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Público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Privado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Público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Privado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Argentina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55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917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1175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Brasil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313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Chile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44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117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Colombia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201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93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México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872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1701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19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España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5241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Uruguay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971600" y="170080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Instituciones de educación superior por sectores público y </a:t>
            </a:r>
            <a:r>
              <a:rPr lang="es-MX" dirty="0" smtClean="0"/>
              <a:t>privado, según </a:t>
            </a:r>
            <a:r>
              <a:rPr lang="es-MX" dirty="0"/>
              <a:t>nivel </a:t>
            </a:r>
            <a:r>
              <a:rPr lang="es-MX" dirty="0" smtClean="0"/>
              <a:t>universitario y no universitario, año 2010.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331640" y="6093296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 Bruner José, Hurtado Roció. Educación Superior en Iberoamérica informe 2011, pp. 115.CINDA 2011.</a:t>
            </a:r>
            <a:endParaRPr lang="es-MX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16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1183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Matricula por país, 1980-2008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445448"/>
              </p:ext>
            </p:extLst>
          </p:nvPr>
        </p:nvGraphicFramePr>
        <p:xfrm>
          <a:off x="2339752" y="2060848"/>
          <a:ext cx="4211320" cy="2120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160"/>
                <a:gridCol w="859790"/>
                <a:gridCol w="859790"/>
                <a:gridCol w="859790"/>
                <a:gridCol w="85979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Evolución de la Matricula. Número de matriculas  por país 1980-2008.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Años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MX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MX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s-MX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País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1980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1990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2008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Argentina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491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1008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1767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2208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Brasil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1409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1600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2781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5958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Chile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145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262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452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753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Colombia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272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487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943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1487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México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853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1314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1963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2623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Uruguay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39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91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159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31640" y="4725144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Fuente:  Bruner José, Hurtado Roció. Educación Superior en Iberoamérica informe 2011, pp. </a:t>
            </a:r>
            <a:r>
              <a:rPr lang="es-MX" sz="1000" dirty="0" smtClean="0"/>
              <a:t>160.CINDA </a:t>
            </a:r>
            <a:r>
              <a:rPr lang="es-MX" sz="1000" dirty="0"/>
              <a:t>2011.</a:t>
            </a:r>
          </a:p>
          <a:p>
            <a:endParaRPr lang="es-MX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17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461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883" y="332656"/>
            <a:ext cx="7543800" cy="868958"/>
          </a:xfrm>
        </p:spPr>
        <p:txBody>
          <a:bodyPr/>
          <a:lstStyle/>
          <a:p>
            <a:r>
              <a:rPr lang="es-MX" dirty="0" smtClean="0"/>
              <a:t>Desigualdad Quintil mas pobre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223070"/>
              </p:ext>
            </p:extLst>
          </p:nvPr>
        </p:nvGraphicFramePr>
        <p:xfrm>
          <a:off x="827584" y="2852936"/>
          <a:ext cx="2016224" cy="1769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90"/>
                <a:gridCol w="1209734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País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Participación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Chile*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19.8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Argentina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19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Colombia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8.5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México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Brasil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Uruguay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2.2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564904"/>
            <a:ext cx="4594860" cy="2764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827584" y="155679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Participación del quintil más pobre en educación superior. Alrededor de 2009 (porcentaje)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27584" y="5517232"/>
            <a:ext cx="65527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 smtClean="0"/>
              <a:t>Fuente: reelaboración apartir del texto de   </a:t>
            </a:r>
            <a:r>
              <a:rPr lang="es-MX" sz="1000" dirty="0"/>
              <a:t>Bruner José, Hurtado Roció. Educación Superior en Iberoamérica informe 2011, pp. </a:t>
            </a:r>
            <a:r>
              <a:rPr lang="es-MX" sz="1000" dirty="0" smtClean="0"/>
              <a:t>169. CINDA </a:t>
            </a:r>
            <a:r>
              <a:rPr lang="es-MX" sz="1000" dirty="0"/>
              <a:t>2011.</a:t>
            </a:r>
          </a:p>
          <a:p>
            <a:r>
              <a:rPr lang="es-MX" sz="1000" dirty="0" smtClean="0"/>
              <a:t>.</a:t>
            </a:r>
            <a:endParaRPr lang="es-MX" sz="10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18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114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Sinopsis gobiernos de sistemas de ES.</a:t>
            </a:r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386248"/>
              </p:ext>
            </p:extLst>
          </p:nvPr>
        </p:nvGraphicFramePr>
        <p:xfrm>
          <a:off x="899592" y="1719265"/>
          <a:ext cx="6912768" cy="4590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8"/>
              </a:tblGrid>
              <a:tr h="370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Sinopsis: el gobierno de los sistemas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  <a:tr h="927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C00000"/>
                          </a:solidFill>
                          <a:effectLst/>
                        </a:rPr>
                        <a:t>Distingue distintos tipos de instituciones-fundamentalmente, universitarias y no universitarias, públicas y privadas- determinando para cada tipo de régimen legal y regulatorio. Los regímenes de gobernanza de los sistemas nacionales comprenden desde modalidades esencialmente político-administrativas ejercidas centralmente hasta regímenes descentralizados que descansan parcialmente en mecanismos de mercado.</a:t>
                      </a:r>
                      <a:endParaRPr lang="es-MX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  <a:tr h="695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C00000"/>
                          </a:solidFill>
                          <a:effectLst/>
                        </a:rPr>
                        <a:t>Allí donde existe un sector de instituciones privadas relativamente amplio y consolidado, habitualmente el gobierno de los sistemas admite una suerte de dualidad estructural; hay un principio de gobierno para el sector público y uno distinto para las instituciones privadas.</a:t>
                      </a:r>
                      <a:endParaRPr lang="es-MX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  <a:tr h="370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Consagra como eje de gobierno del sistema la autonomía de las universidades públicas y privadas, sujetas a estas últimas, habitualmente, a algunas limitaciones.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  <a:tr h="370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La autonomía universitaria se estipula  en la constitución, leyes de rango constitucional u ordinario.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  <a:tr h="370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Se establece una autonomía variable, habitualmente más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limitada,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para 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las instituciones privadas y/o no universitarias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  <a:tr h="7417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Las instituciones privadas pueden constituirse como asociaciones civiles, fundaciones o corporaciones sin fines de lucro en la mayoría de los países o bien como personas jurídicas con fines de lucro, por ejemplo en Brasil y Perú, y también en Chile más solo en el caso de las instituciones no-universitarias.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  <a:tr h="7417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Habitualmente, las instituciones públicas se crean y organizan por ley, sujetándose por tanto al proceso político, mientras que las instituciones privadas responden a iniciativas del mercado pero su reconocimiento y funcionamiento deben conformarse a los estatutos y reglamentos establecidos por el Ministerio de Educación.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90" marR="65390" marT="0" marB="0"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19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6814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4675" y="1844675"/>
            <a:ext cx="7299325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Gobierno universitario y comportamiento institucional: experiencias, agendas, desafíos</a:t>
            </a:r>
            <a:endParaRPr lang="es-ES" sz="2800" u="sng" dirty="0"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267200"/>
            <a:ext cx="8235950" cy="1752600"/>
          </a:xfrm>
        </p:spPr>
        <p:txBody>
          <a:bodyPr/>
          <a:lstStyle/>
          <a:p>
            <a:pPr eaLnBrk="1" hangingPunct="1">
              <a:defRPr/>
            </a:pPr>
            <a:endParaRPr lang="es-MX" sz="3200" b="1" dirty="0"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  <a:p>
            <a:pPr eaLnBrk="1" hangingPunct="1">
              <a:defRPr/>
            </a:pPr>
            <a:endParaRPr lang="es-MX" sz="3200" b="1" dirty="0"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  <a:p>
            <a:pPr eaLnBrk="1" hangingPunct="1">
              <a:defRPr/>
            </a:pPr>
            <a:r>
              <a:rPr lang="es-MX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Adrián </a:t>
            </a:r>
            <a:r>
              <a:rPr lang="es-MX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Acosta Silva</a:t>
            </a:r>
            <a:endParaRPr lang="es-ES" sz="3200" b="1" dirty="0"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31963" y="476250"/>
            <a:ext cx="74120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      </a:t>
            </a: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Congreso “La universidad como objeto de investigación”. San Luis, Argentina, 29 de agosto 2013.</a:t>
            </a:r>
            <a:endParaRPr lang="es-ES" sz="2400" b="1" dirty="0"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D64BC-22DF-4BF8-885C-487C4C1A24CE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760173"/>
            <a:ext cx="7543800" cy="2316899"/>
          </a:xfrm>
        </p:spPr>
        <p:txBody>
          <a:bodyPr/>
          <a:lstStyle/>
          <a:p>
            <a:pPr algn="ctr"/>
            <a:r>
              <a:rPr lang="es-MX" dirty="0" smtClean="0"/>
              <a:t>2. Caso México, relaciones público y privado, profesorado y  financiamiento.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20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1630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México	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Perfil de las políticas federales (1988-2012): El neointervencionismo estatal.</a:t>
            </a:r>
          </a:p>
          <a:p>
            <a:pPr algn="just">
              <a:buFont typeface="Wingdings" pitchFamily="2" charset="2"/>
              <a:buChar char="Ø"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Las políticas de modernización: calidad, evaluación y financiamiento diferencial y condicionado.</a:t>
            </a:r>
          </a:p>
          <a:p>
            <a:pPr algn="just">
              <a:buFont typeface="Wingdings" pitchFamily="2" charset="2"/>
              <a:buChar char="Ø"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Rendición de cuentas y autonomía universitaria. </a:t>
            </a: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21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9659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1156990"/>
          </a:xfrm>
        </p:spPr>
        <p:txBody>
          <a:bodyPr/>
          <a:lstStyle/>
          <a:p>
            <a:pPr algn="ctr"/>
            <a:r>
              <a:rPr lang="es-MX" dirty="0" smtClean="0"/>
              <a:t>México.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Expansión acelerada sin equidad.</a:t>
            </a:r>
          </a:p>
          <a:p>
            <a:pPr algn="just">
              <a:buFont typeface="Wingdings" pitchFamily="2" charset="2"/>
              <a:buChar char="Ø"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Cambios en la profesión académica.</a:t>
            </a:r>
          </a:p>
          <a:p>
            <a:pPr algn="just">
              <a:buFont typeface="Wingdings" pitchFamily="2" charset="2"/>
              <a:buChar char="Ø"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Gobernanza y gobernabilidad entre la eficacia institucional y la autonomía universitaria.</a:t>
            </a: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22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4096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27584" y="2060848"/>
            <a:ext cx="7543800" cy="1295400"/>
          </a:xfrm>
        </p:spPr>
        <p:txBody>
          <a:bodyPr/>
          <a:lstStyle/>
          <a:p>
            <a:pPr algn="ctr"/>
            <a:r>
              <a:rPr lang="es-MX" dirty="0" smtClean="0"/>
              <a:t>A) Lo público y lo Privado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23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4616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Crecimiento de IES públicas y privadas en México, 1980-2010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353183"/>
              </p:ext>
            </p:extLst>
          </p:nvPr>
        </p:nvGraphicFramePr>
        <p:xfrm>
          <a:off x="1043608" y="2492896"/>
          <a:ext cx="6624738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809"/>
                <a:gridCol w="1050709"/>
                <a:gridCol w="1156805"/>
                <a:gridCol w="1156805"/>
                <a:gridCol w="1156805"/>
                <a:gridCol w="1156805"/>
              </a:tblGrid>
              <a:tr h="726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Décadas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Crecimiento IES Públicas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Crecimiento IES Privadas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Nuevas IES promedio por año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Nuevas IES Públicas por año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Nuevas IES Privadas por año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1980-1990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+43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+99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14.2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4.3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9.9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1990-2000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+58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+427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48.5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5.8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42.7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2000-2010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+320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+706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102.6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32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70.6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1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Total 1980-2010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+421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+1232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55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14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41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87624" y="177281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Tabla 1. 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5157192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Fuente: Elaboración a partir de anuarios ANUIES 1985, 1990,1995; así como del Formato 911 de la Secretaría de Educación Pública y del texto de Adrián Acosta “La educación superior privada en México” (2005). *Los datos de 1980 fueron tomados del texto de Acosta; los datos de 1985-1995 se tomaron de los anuarios ANUIES y los datos del 2000-2010 se elaboraron a partir de la consulta del Formato 911 de la SEP.</a:t>
            </a:r>
          </a:p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24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8518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188913"/>
            <a:ext cx="7308850" cy="1050925"/>
          </a:xfrm>
        </p:spPr>
        <p:txBody>
          <a:bodyPr/>
          <a:lstStyle/>
          <a:p>
            <a:pPr algn="ctr" eaLnBrk="1" hangingPunct="1">
              <a:defRPr/>
            </a:pPr>
            <a:r>
              <a:rPr lang="es-MX" sz="2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Expansión de la educación superior: nuevas universidades </a:t>
            </a:r>
            <a:r>
              <a:rPr lang="es-MX" sz="2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públicas</a:t>
            </a:r>
            <a:endParaRPr lang="es-ES" sz="28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graphicFrame>
        <p:nvGraphicFramePr>
          <p:cNvPr id="11329" name="Group 65"/>
          <p:cNvGraphicFramePr>
            <a:graphicFrameLocks noGrp="1"/>
          </p:cNvGraphicFramePr>
          <p:nvPr/>
        </p:nvGraphicFramePr>
        <p:xfrm>
          <a:off x="179388" y="1989138"/>
          <a:ext cx="4032250" cy="3840479"/>
        </p:xfrm>
        <a:graphic>
          <a:graphicData uri="http://schemas.openxmlformats.org/drawingml/2006/table">
            <a:tbl>
              <a:tblPr/>
              <a:tblGrid>
                <a:gridCol w="1344612"/>
                <a:gridCol w="1343025"/>
                <a:gridCol w="1344613"/>
              </a:tblGrid>
              <a:tr h="3444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Tabla 1. Surgimiento de las universidades públicas estatales, 1910-2010</a:t>
                      </a:r>
                      <a:endParaRPr kumimoji="0" lang="es-MX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Período</a:t>
                      </a:r>
                      <a:endParaRPr kumimoji="0" lang="es-MX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Número de Universidades públicas estatales que se fundan</a:t>
                      </a:r>
                      <a:endParaRPr kumimoji="0" lang="es-MX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Crecimiento acumulado</a:t>
                      </a:r>
                      <a:endParaRPr kumimoji="0" lang="es-MX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1910-1920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1920-1930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1930-1940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1940-1950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1950-1960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1960-1970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1970-1980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1980-1990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1990-2000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2000-2010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3 Gráfico"/>
          <p:cNvGraphicFramePr/>
          <p:nvPr/>
        </p:nvGraphicFramePr>
        <p:xfrm>
          <a:off x="4288033" y="1631022"/>
          <a:ext cx="4852597" cy="424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E41C1-D7E2-4241-B77D-3ABAFB8D760F}" type="slidenum">
              <a:rPr lang="es-ES" altLang="en-US" smtClean="0"/>
              <a:pPr>
                <a:defRPr/>
              </a:pPr>
              <a:t>25</a:t>
            </a:fld>
            <a:endParaRPr lang="es-E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Crecimiento IES privadas y públicas en México, 1980-2010.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11738"/>
              </p:ext>
            </p:extLst>
          </p:nvPr>
        </p:nvGraphicFramePr>
        <p:xfrm>
          <a:off x="638402" y="2636912"/>
          <a:ext cx="7488479" cy="2790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036"/>
                <a:gridCol w="260651"/>
                <a:gridCol w="1897960"/>
                <a:gridCol w="1888972"/>
                <a:gridCol w="1972860"/>
              </a:tblGrid>
              <a:tr h="308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AÑO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Núm. De IES Privadas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Núm. De IES Públicas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Total de IES en México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1980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108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118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226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1985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177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153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330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1990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207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161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368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1995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381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190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571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2000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634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219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853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2005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883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374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1257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2010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1340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539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1879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191683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Tabla 2. </a:t>
            </a:r>
            <a:r>
              <a:rPr lang="es-MX" b="1" dirty="0"/>
              <a:t>Crecimiento de las IES públicas y privadas en México, </a:t>
            </a:r>
            <a:r>
              <a:rPr lang="es-MX" b="1" dirty="0" smtClean="0"/>
              <a:t>1980-2010 (por año)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5661248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dirty="0" smtClean="0"/>
              <a:t>Fuente: </a:t>
            </a:r>
            <a:r>
              <a:rPr lang="es-MX" sz="900" dirty="0"/>
              <a:t>Fuente: Elaboración a partir de anuarios ANUIES 1985, 1990,1995; así como del Formato 911 de la Secretaría de Educación Pública y del texto de Adrián Acosta “La educación superior privada en México” (2005). *Los datos de 1980 fueron tomados del texto de Acosta; los datos de 1985-1995 se tomaron de los anuarios ANUIES y los datos del 2000-2010 se elaboraron a partir de la consulta del Formato 911 de la SEP.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26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523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Crecimiento IES públicas y privadas  en México 1980-2010</a:t>
            </a:r>
            <a:endParaRPr lang="es-MX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448590122"/>
              </p:ext>
            </p:extLst>
          </p:nvPr>
        </p:nvGraphicFramePr>
        <p:xfrm>
          <a:off x="1619672" y="2780928"/>
          <a:ext cx="543877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584" y="19168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Grafico 1.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619672" y="530120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dirty="0"/>
              <a:t>Fuente: Elaboración a partir de anuarios ANUIES 1985, 1990,1995; así como del Formato 911 de la Secretaría de Educación Pública y del texto de Adrián Acosta “La educación superior privada en México” (2005). *Los datos de 1980 fueron tomados del texto de Acosta; los datos de 1985-1995 se tomaron de los anuarios ANUIES y los datos del 2000-2010 se elaboraron a partir de la consulta del Formato 911 de la SEP.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27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6262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Composición de matrícula pública/privada en México (%).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77677"/>
              </p:ext>
            </p:extLst>
          </p:nvPr>
        </p:nvGraphicFramePr>
        <p:xfrm>
          <a:off x="1475656" y="2780928"/>
          <a:ext cx="5932418" cy="2088233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482762"/>
                <a:gridCol w="1482762"/>
                <a:gridCol w="1483447"/>
                <a:gridCol w="1483447"/>
              </a:tblGrid>
              <a:tr h="70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Año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% matrícula privada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% matrícula pública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Total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1980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13.5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86.5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100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8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>
                          <a:effectLst/>
                        </a:rPr>
                        <a:t>2010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31.8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68.2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000" dirty="0">
                          <a:effectLst/>
                        </a:rPr>
                        <a:t>100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59632" y="213285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Tabla 3.  1980y 2010.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15616" y="5157193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dirty="0"/>
              <a:t>Fuente: Elaboración a partir de anuarios ANUIES 1985, 1990,1995; así como del Formato 911 de la Secretaría de Educación Pública y del texto de Adrián Acosta “La educación superior privada en México” (2005). *Los datos de 1980 fueron tomados del texto de Acosta; los datos de 1985-1995 se tomaron de los anuarios ANUIES y los datos del 2000-2010 se elaboraron a partir de la consulta del Formato 911 de la SEP.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28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7778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543800" cy="1151384"/>
          </a:xfrm>
        </p:spPr>
        <p:txBody>
          <a:bodyPr/>
          <a:lstStyle/>
          <a:p>
            <a:pPr algn="ctr"/>
            <a:r>
              <a:rPr lang="es-MX" dirty="0" smtClean="0"/>
              <a:t>B) PROFESORADO 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29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4679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600"/>
          </a:xfrm>
          <a:noFill/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	</a:t>
            </a:r>
            <a:endParaRPr lang="es-MX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MX" sz="2800" dirty="0" smtClean="0">
                <a:solidFill>
                  <a:schemeClr val="bg2">
                    <a:lumMod val="50000"/>
                  </a:schemeClr>
                </a:solidFill>
              </a:rPr>
              <a:t>Desde finales de los años ochenta se observa un giro en los estilos de conducción y dirección de la educación superior. Dos fuerzas: un nuevo activismo gubernamental, e influencia de mecanismos de mercado para cambiar la educación superior.</a:t>
            </a:r>
          </a:p>
          <a:p>
            <a:pPr marL="0" indent="0" algn="just">
              <a:buNone/>
            </a:pPr>
            <a:endParaRPr lang="es-MX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MX" sz="2800" dirty="0" smtClean="0">
                <a:solidFill>
                  <a:schemeClr val="bg2">
                    <a:lumMod val="50000"/>
                  </a:schemeClr>
                </a:solidFill>
              </a:rPr>
              <a:t>Expansión sin precedentes de la educación superior en el mundo.  </a:t>
            </a:r>
            <a:endParaRPr lang="es-MX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06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Crecimiento de puestos académicos 1960-2011.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66418"/>
              </p:ext>
            </p:extLst>
          </p:nvPr>
        </p:nvGraphicFramePr>
        <p:xfrm>
          <a:off x="1835697" y="2348882"/>
          <a:ext cx="5040558" cy="2304254"/>
        </p:xfrm>
        <a:graphic>
          <a:graphicData uri="http://schemas.openxmlformats.org/drawingml/2006/table">
            <a:tbl>
              <a:tblPr firstRow="1" firstCol="1">
                <a:tableStyleId>{46F890A9-2807-4EBB-B81D-B2AA78EC7F39}</a:tableStyleId>
              </a:tblPr>
              <a:tblGrid>
                <a:gridCol w="828465"/>
                <a:gridCol w="1098153"/>
                <a:gridCol w="1053023"/>
                <a:gridCol w="1022937"/>
                <a:gridCol w="1037980"/>
              </a:tblGrid>
              <a:tr h="658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Fases</a:t>
                      </a:r>
                      <a:endParaRPr lang="es-MX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Incremento absoluto</a:t>
                      </a:r>
                      <a:endParaRPr lang="es-MX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Incremento relativo</a:t>
                      </a:r>
                      <a:endParaRPr lang="es-MX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Puestos </a:t>
                      </a:r>
                      <a:r>
                        <a:rPr lang="es-MX" sz="1100" u="none" strike="noStrike" dirty="0">
                          <a:effectLst/>
                        </a:rPr>
                        <a:t>promedio al año</a:t>
                      </a:r>
                      <a:endParaRPr lang="es-MX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Puestos promedio al día</a:t>
                      </a:r>
                      <a:endParaRPr lang="es-MX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1960-1970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14307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133.10%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1589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4.3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1970-1985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70733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282.30%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4715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12.9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1985-1989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8418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8.80%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2104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5.7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1989-1992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9031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8.60%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3010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8.2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1960-1992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102489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953.47%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3202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FF0000"/>
                          </a:solidFill>
                          <a:effectLst/>
                        </a:rPr>
                        <a:t>8.7</a:t>
                      </a:r>
                      <a:endParaRPr lang="es-MX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solidFill>
                            <a:srgbClr val="FF0000"/>
                          </a:solidFill>
                          <a:effectLst/>
                        </a:rPr>
                        <a:t>1992-2011</a:t>
                      </a:r>
                      <a:endParaRPr lang="es-MX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226443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220.90%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11918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32.6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solidFill>
                            <a:srgbClr val="FF0000"/>
                          </a:solidFill>
                          <a:effectLst/>
                        </a:rPr>
                        <a:t>1960-2011</a:t>
                      </a:r>
                      <a:endParaRPr lang="es-MX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FF0000"/>
                          </a:solidFill>
                          <a:effectLst/>
                        </a:rPr>
                        <a:t>318183</a:t>
                      </a:r>
                      <a:endParaRPr lang="es-MX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FF0000"/>
                          </a:solidFill>
                          <a:effectLst/>
                        </a:rPr>
                        <a:t>2960%</a:t>
                      </a:r>
                      <a:endParaRPr lang="es-MX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FF0000"/>
                          </a:solidFill>
                          <a:effectLst/>
                        </a:rPr>
                        <a:t>6239</a:t>
                      </a:r>
                      <a:endParaRPr lang="es-MX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s-MX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19672" y="170080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Tabla 4.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295636" y="4941167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Elaboración propia apartir de anuarios estadísticos de ANUIES.</a:t>
            </a:r>
            <a:endParaRPr lang="es-MX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30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55523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738" y="815390"/>
            <a:ext cx="7543800" cy="1295400"/>
          </a:xfrm>
        </p:spPr>
        <p:txBody>
          <a:bodyPr/>
          <a:lstStyle/>
          <a:p>
            <a:pPr algn="ctr"/>
            <a:r>
              <a:rPr lang="es-MX" sz="3600" dirty="0" smtClean="0"/>
              <a:t>Crecimiento del profesorado  universitario en México 2007-2011.</a:t>
            </a:r>
            <a:endParaRPr lang="es-MX" sz="3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0088"/>
              </p:ext>
            </p:extLst>
          </p:nvPr>
        </p:nvGraphicFramePr>
        <p:xfrm>
          <a:off x="1619672" y="2420889"/>
          <a:ext cx="5616624" cy="28803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87503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Año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Total Personal Docente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Tiempo Completo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/>
                        <a:t>Tres cuartos de tiempo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/>
                        <a:t>Medio Tiempo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Por Horas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10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2007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154025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48784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1027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8373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95841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010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2008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140895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39934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1145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9914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89902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010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2009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161715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50817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1097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8319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101482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010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2010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166498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51881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1153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8810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105014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010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2011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169122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52596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1271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8058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107197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12167" y="192612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Cuadro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612167" y="5517232"/>
            <a:ext cx="6488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Fuente: Elaboración propia  con datos obtenidos del Estudio Comparativo de las Universidades </a:t>
            </a:r>
            <a:r>
              <a:rPr lang="es-MX" sz="1000" dirty="0" smtClean="0"/>
              <a:t>Mexicanas. Execum.  </a:t>
            </a:r>
            <a:r>
              <a:rPr lang="es-MX" sz="1000" dirty="0">
                <a:hlinkClick r:id="rId2"/>
              </a:rPr>
              <a:t>http://www.execum.unam.mx</a:t>
            </a:r>
            <a:endParaRPr lang="es-MX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31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768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Profesorado ES </a:t>
            </a:r>
            <a:r>
              <a:rPr lang="es-MX" dirty="0" smtClean="0"/>
              <a:t>2011</a:t>
            </a:r>
            <a:r>
              <a:rPr lang="es-MX" dirty="0" smtClean="0"/>
              <a:t>-2012	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328622"/>
              </p:ext>
            </p:extLst>
          </p:nvPr>
        </p:nvGraphicFramePr>
        <p:xfrm>
          <a:off x="2483768" y="2348879"/>
          <a:ext cx="4104456" cy="201622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79526"/>
                <a:gridCol w="1070090"/>
                <a:gridCol w="1026114"/>
                <a:gridCol w="1128726"/>
              </a:tblGrid>
              <a:tr h="53197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Control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Abs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%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Público/privado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391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Federal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36660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12.14%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391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Estatal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43614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13.25%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391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Autónomo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112990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34.35%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59% (público)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391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Particular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135668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41324%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41%(privado)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Total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328932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100.00%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100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63688" y="4797152"/>
            <a:ext cx="5904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Elaboración propia apartir de anuarios estadísticos de ANUIES.</a:t>
            </a:r>
            <a:endParaRPr lang="es-MX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32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2824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543800" cy="1295400"/>
          </a:xfrm>
        </p:spPr>
        <p:txBody>
          <a:bodyPr/>
          <a:lstStyle/>
          <a:p>
            <a:pPr algn="ctr"/>
            <a:r>
              <a:rPr lang="es-MX" dirty="0" smtClean="0"/>
              <a:t>C) FINANCIAMIENTO.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33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329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000" dirty="0"/>
              <a:t>Gasto Publico en Educación </a:t>
            </a:r>
            <a:r>
              <a:rPr lang="es-MX" sz="4000" dirty="0" smtClean="0"/>
              <a:t>Superior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67564"/>
              </p:ext>
            </p:extLst>
          </p:nvPr>
        </p:nvGraphicFramePr>
        <p:xfrm>
          <a:off x="1547664" y="2852936"/>
          <a:ext cx="5328592" cy="20882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08968"/>
                <a:gridCol w="2063559"/>
                <a:gridCol w="1956065"/>
              </a:tblGrid>
              <a:tr h="104411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Año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Gasto en </a:t>
                      </a:r>
                      <a:r>
                        <a:rPr lang="es-MX" sz="1100" u="none" strike="noStrike" dirty="0" smtClean="0"/>
                        <a:t>educación </a:t>
                      </a:r>
                      <a:r>
                        <a:rPr lang="es-MX" sz="1100" u="none" strike="noStrike" dirty="0"/>
                        <a:t>superior como % del PIB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/>
                        <a:t>Variación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102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1980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0.66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102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1990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0.559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-0.101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102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2000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/>
                        <a:t>0.547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-0.012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102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2010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/>
                        <a:t>0.635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0.088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31640" y="198884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Cuadro: financiamiento público a la educación superior en México (% respecto del PIB), 1980-2010.</a:t>
            </a:r>
            <a:endParaRPr lang="es-MX" dirty="0"/>
          </a:p>
          <a:p>
            <a:r>
              <a:rPr lang="es-ES_tradnl" dirty="0"/>
              <a:t> </a:t>
            </a:r>
            <a:endParaRPr lang="es-MX" dirty="0"/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99592" y="551723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Elaboración a partir del libro de  Arnaut Alberto, Giorguli Silvia. Los grandes problemas de México. VII Educación. Pp.394-395 </a:t>
            </a:r>
            <a:r>
              <a:rPr lang="es-MX" sz="1000" dirty="0"/>
              <a:t>E</a:t>
            </a:r>
            <a:r>
              <a:rPr lang="es-MX" sz="1000" dirty="0" smtClean="0"/>
              <a:t>l colegio de México 2010.</a:t>
            </a:r>
            <a:endParaRPr lang="es-MX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34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1936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Gasto Publico en Educación Superior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0743446"/>
              </p:ext>
            </p:extLst>
          </p:nvPr>
        </p:nvGraphicFramePr>
        <p:xfrm>
          <a:off x="467544" y="2132856"/>
          <a:ext cx="3826768" cy="3340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178101"/>
              </p:ext>
            </p:extLst>
          </p:nvPr>
        </p:nvGraphicFramePr>
        <p:xfrm>
          <a:off x="4572000" y="2204864"/>
          <a:ext cx="424847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99592" y="551723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Elaboración a partir del libro de  Arnaut Alberto, Giorguli Silvia. Los grandes problemas de México. VII Educación. Pp.394-395 </a:t>
            </a:r>
            <a:r>
              <a:rPr lang="es-MX" sz="1000" dirty="0"/>
              <a:t>E</a:t>
            </a:r>
            <a:r>
              <a:rPr lang="es-MX" sz="1000" dirty="0" smtClean="0"/>
              <a:t>l colegio de México 2010.</a:t>
            </a:r>
            <a:endParaRPr lang="es-MX" sz="100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35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7740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543800" cy="1728192"/>
          </a:xfrm>
        </p:spPr>
        <p:txBody>
          <a:bodyPr/>
          <a:lstStyle/>
          <a:p>
            <a:pPr algn="ctr"/>
            <a:r>
              <a:rPr lang="es-MX" dirty="0" smtClean="0"/>
              <a:t>3. GOBIERNO UNIVERSITARIO.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36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525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92696"/>
            <a:ext cx="7543800" cy="1295400"/>
          </a:xfrm>
        </p:spPr>
        <p:txBody>
          <a:bodyPr/>
          <a:lstStyle/>
          <a:p>
            <a:pPr algn="ctr"/>
            <a:r>
              <a:rPr lang="es-MX" dirty="0" smtClean="0"/>
              <a:t>TRES MODELOS DE GOBIERNO UNIVERSITARIO EN MÉXICO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05038"/>
              </p:ext>
            </p:extLst>
          </p:nvPr>
        </p:nvGraphicFramePr>
        <p:xfrm>
          <a:off x="1259632" y="2564904"/>
          <a:ext cx="5829549" cy="28270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28192"/>
                <a:gridCol w="2088232"/>
                <a:gridCol w="2013125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 smtClean="0">
                          <a:effectLst/>
                        </a:rPr>
                        <a:t>Modelo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 smtClean="0">
                          <a:effectLst/>
                        </a:rPr>
                        <a:t>Características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 smtClean="0">
                          <a:effectLst/>
                        </a:rPr>
                        <a:t>Resultados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1642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 smtClean="0">
                          <a:effectLst/>
                        </a:rPr>
                        <a:t>Tradicional</a:t>
                      </a:r>
                      <a:r>
                        <a:rPr lang="es-ES_tradnl" sz="1200" kern="1200" dirty="0">
                          <a:effectLst/>
                        </a:rPr>
                        <a:t>”(1929-1982)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 smtClean="0">
                          <a:effectLst/>
                        </a:rPr>
                        <a:t>Estado </a:t>
                      </a:r>
                      <a:r>
                        <a:rPr lang="es-ES_tradnl" sz="1200" kern="1200" dirty="0">
                          <a:effectLst/>
                        </a:rPr>
                        <a:t>Posrevolucionario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Autonomía universitaria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Monopolio universitario público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Gobiernos universitarios “unicéfalos”, </a:t>
                      </a:r>
                      <a:r>
                        <a:rPr lang="es-ES_tradnl" sz="1200" kern="1200" dirty="0" smtClean="0">
                          <a:effectLst/>
                        </a:rPr>
                        <a:t>co-</a:t>
                      </a:r>
                      <a:r>
                        <a:rPr lang="es-ES_tradnl" sz="1200" kern="1200" baseline="0" dirty="0" smtClean="0">
                          <a:effectLst/>
                        </a:rPr>
                        <a:t> </a:t>
                      </a:r>
                      <a:r>
                        <a:rPr lang="es-ES_tradnl" sz="1200" kern="1200" dirty="0" smtClean="0">
                          <a:effectLst/>
                        </a:rPr>
                        <a:t>gobernados </a:t>
                      </a:r>
                      <a:r>
                        <a:rPr lang="es-ES_tradnl" sz="1200" kern="1200" dirty="0">
                          <a:effectLst/>
                        </a:rPr>
                        <a:t>por estudiantes y profesores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Universidades tradicionales, napoleónicas.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Alta gobernabilidad, legitimidad social, primacía de los público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Primer ciclo de masificación de las universidades públicas (1960-1980)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Configuración y consolidación de “sistema de creencias”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37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771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Modelo Transicional/modernizador</a:t>
            </a:r>
            <a:endParaRPr lang="es-MX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020133"/>
              </p:ext>
            </p:extLst>
          </p:nvPr>
        </p:nvGraphicFramePr>
        <p:xfrm>
          <a:off x="1691680" y="1916832"/>
          <a:ext cx="5397501" cy="44356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99167"/>
                <a:gridCol w="1799167"/>
                <a:gridCol w="1799167"/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Modelo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effectLst/>
                        </a:rPr>
                        <a:t>Características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effectLst/>
                        </a:rPr>
                        <a:t>Resultados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1410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kern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 smtClean="0">
                          <a:effectLst/>
                        </a:rPr>
                        <a:t>Transicional/modernizador </a:t>
                      </a:r>
                      <a:r>
                        <a:rPr lang="es-ES_tradnl" sz="1200" kern="1200" dirty="0">
                          <a:effectLst/>
                        </a:rPr>
                        <a:t>(1982-1994)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Crisis de financiamiento público.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Expansión acelerada de matrícula, instituciones y profesorado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Modernización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Cambios contextuales (democratización política, neoliberalismo económico, desigualdad social)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Emergencia de nuevo paradigma de políticas universitarias centrada en la relación entre evaluación de la calidad, el  financiamiento condicionado,  y el desempeño institucional.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 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Reforma de universidades públicas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Crisis y conflictividad universitaria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Multiplicación de gobiernos bicéfalos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Expansión anárquica de la educación superior privada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Cambio en sistema de creencias.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38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8503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 Gerencial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00098"/>
              </p:ext>
            </p:extLst>
          </p:nvPr>
        </p:nvGraphicFramePr>
        <p:xfrm>
          <a:off x="1187624" y="2276872"/>
          <a:ext cx="6011118" cy="28514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03706"/>
                <a:gridCol w="2003706"/>
                <a:gridCol w="2003706"/>
              </a:tblGrid>
              <a:tr h="215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Modelo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>
                          <a:effectLst/>
                        </a:rPr>
                        <a:t>Características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Resultados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2631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4975" algn="r"/>
                        </a:tabLst>
                      </a:pPr>
                      <a:r>
                        <a:rPr lang="es-ES_tradnl" sz="1200" kern="1200" dirty="0">
                          <a:effectLst/>
                        </a:rPr>
                        <a:t>Gerencial (1994-2012)	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Consolidación del financiamiento diferencial y condicionado como mecanismo de cambio institucional.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effectLst/>
                        </a:rPr>
                        <a:t>Rigidez de las estructuras tradicionales de administración y organización universitaria.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Adaptación incremental en los patrones de gestión y gobierno de las universidades públicas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Aparición de nuevos actores especializados en la gestión universitaria (gestócratas).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Cambios en las reglas de desempeño institucional.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39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4725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</a:t>
            </a:r>
            <a:endParaRPr lang="es-MX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Nuevos actores en las arenas de la educación superior: gerentes y consultores.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Nuevos paradigmas de políticas públicas : de la responsabilidad social a la rendición de cuentas.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Nuevas fórmulas de financiamiento público y privado. 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75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>
                <a:solidFill>
                  <a:schemeClr val="bg2">
                    <a:lumMod val="50000"/>
                  </a:schemeClr>
                </a:solidFill>
              </a:rPr>
              <a:t>Impacto de las políticas públicas: Diez programas federales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80684"/>
              </p:ext>
            </p:extLst>
          </p:nvPr>
        </p:nvGraphicFramePr>
        <p:xfrm>
          <a:off x="1187624" y="1981202"/>
          <a:ext cx="6912768" cy="4112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751"/>
                <a:gridCol w="4488208"/>
                <a:gridCol w="1205353"/>
                <a:gridCol w="871456"/>
              </a:tblGrid>
              <a:tr h="46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Nombre del programa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Siglas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Año de inicio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3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Programa Integral de Fortalecimiento Institucional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PIFI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2000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3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Fondo para la Modernización de la Educación Superior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FOMES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1991-1992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3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Programa para el Mejoramiento del Profesorado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PROMEP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1996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3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Programa de Apoyo al Desarrollo Universitario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PROADU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1999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75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Fondo de Inversión para las Universidades Públicas Estatales con programas Evaluados y Acreditados 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FIUPEA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2000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3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Programa Nacional de Becas para la Educación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PRONABES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2001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3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7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Programa Integral para el Fortalecimiento del Posgrado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PIFOP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2002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3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8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Apoyo para la infraestructura (Fondo de Aportaciones Múltiples)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FAM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2000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56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9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Fondo de Apoyo Extraordinario a las universidades públicas para fomentar la atención de problemas estructurales de carácter financiero.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endParaRPr lang="es-MX" sz="1000">
                        <a:effectLst/>
                        <a:latin typeface="Calibri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2002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  <a:tr h="357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Programa Integral de Fortalecimiento de la Educación Media Superior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PIFEMS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2004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00" marR="6340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00402" y="6268670"/>
            <a:ext cx="6411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Adrián Acosta Silva. Príncipes, Burócratas y Gerentes. El gobierno de las universidades públicas en México pp.135-. ANUIES, 2009</a:t>
            </a:r>
            <a:endParaRPr lang="es-MX" sz="1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30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>
                <a:solidFill>
                  <a:schemeClr val="bg2">
                    <a:lumMod val="50000"/>
                  </a:schemeClr>
                </a:solidFill>
              </a:rPr>
              <a:t>Tipología de gobiernos universitarios según criterios de elección de rector, 1980</a:t>
            </a:r>
            <a:r>
              <a:rPr lang="es-MX" sz="36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s-MX" sz="3600" dirty="0" smtClean="0">
                <a:solidFill>
                  <a:schemeClr val="bg2">
                    <a:lumMod val="50000"/>
                  </a:schemeClr>
                </a:solidFill>
              </a:rPr>
              <a:t>19</a:t>
            </a:r>
            <a:r>
              <a:rPr lang="es-MX" sz="3600" dirty="0">
                <a:solidFill>
                  <a:schemeClr val="bg2">
                    <a:lumMod val="50000"/>
                  </a:schemeClr>
                </a:solidFill>
              </a:rPr>
              <a:t>9</a:t>
            </a:r>
            <a:r>
              <a:rPr lang="es-MX" sz="3600" dirty="0" smtClean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70542"/>
              </p:ext>
            </p:extLst>
          </p:nvPr>
        </p:nvGraphicFramePr>
        <p:xfrm>
          <a:off x="1331640" y="2780928"/>
          <a:ext cx="6624736" cy="1896752"/>
        </p:xfrm>
        <a:graphic>
          <a:graphicData uri="http://schemas.openxmlformats.org/drawingml/2006/table">
            <a:tbl>
              <a:tblPr firstCol="1" lastRow="1" bandRow="1">
                <a:tableStyleId>{16D9F66E-5EB9-4882-86FB-DCBF35E3C3E4}</a:tableStyleId>
              </a:tblPr>
              <a:tblGrid>
                <a:gridCol w="1655815"/>
                <a:gridCol w="1655815"/>
                <a:gridCol w="1656553"/>
                <a:gridCol w="1656553"/>
              </a:tblGrid>
              <a:tr h="831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Tipo de Gobierno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Procedimiento de elección de la autoridad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Fórmula de gobernabilidad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Universidades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Unicéfalo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Abierto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Política/burocrática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Bicéfalo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Semiabierto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Colegiada/burocrática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Subordinado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Cerrado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Política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22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Total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37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03648" y="5157192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Fuente: Acosta Silva, Adrián.  Príncipes, Burócratas y Gerentes. El gobierno de las universidades públicas en México, pp.84. ANUIES, 2009.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74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Tipologías  de gobiernos universitarios según criterios de elección de rector 1990-2000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880096"/>
              </p:ext>
            </p:extLst>
          </p:nvPr>
        </p:nvGraphicFramePr>
        <p:xfrm>
          <a:off x="1403648" y="2492896"/>
          <a:ext cx="6192688" cy="237626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547827"/>
                <a:gridCol w="1547827"/>
                <a:gridCol w="1548517"/>
                <a:gridCol w="1548517"/>
              </a:tblGrid>
              <a:tr h="1042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Tipo de Gobierno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Procedimiento de elección de la autoridad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Fórmula de gobernabilidad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Universidades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5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Unicéfalo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Abierto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Política/burocrática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5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Bicéfalo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Semiabierto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Colegiada/burocrática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5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Subordinado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Cerrado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Política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53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37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89111" y="5373216"/>
            <a:ext cx="61926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Fuente: Acosta Silva, Adrián.  Príncipes, Burócratas y Gerentes. El gobierno de las universidades públicas en México, pp.83. ANUIES, 2009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80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2344" y="980728"/>
            <a:ext cx="8229600" cy="1371600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Tipologías 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</a:rPr>
              <a:t>de gobiernos universitarios según criterios de elección de Rector, 2000-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2010</a:t>
            </a:r>
            <a:r>
              <a:rPr lang="es-MX" dirty="0" smtClean="0"/>
              <a:t>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049475"/>
              </p:ext>
            </p:extLst>
          </p:nvPr>
        </p:nvGraphicFramePr>
        <p:xfrm>
          <a:off x="1259632" y="2708920"/>
          <a:ext cx="6480720" cy="2112776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619819"/>
                <a:gridCol w="1619819"/>
                <a:gridCol w="1620541"/>
                <a:gridCol w="1620541"/>
              </a:tblGrid>
              <a:tr h="926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Tipo de Gobierno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Procedimiento de elección de la autoridad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Fórmula de gobernabilidad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Universidades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Unicéfalo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Abierto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Política/burocrática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Bicéfalo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Semiabierto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Colegiada/burocrática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Subordinado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Cerrado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Política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5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37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099659" y="5198901"/>
            <a:ext cx="6974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Fuente: Acosta Silva, Adrián.  Príncipes, Burócratas y Gerentes. El gobierno de las universidades públicas en México, pp.84. ANUIES, 2009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89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Años de duración gobierno universitario 2010.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98891"/>
              </p:ext>
            </p:extLst>
          </p:nvPr>
        </p:nvGraphicFramePr>
        <p:xfrm>
          <a:off x="1475656" y="2852936"/>
          <a:ext cx="5184575" cy="1584175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474287"/>
                <a:gridCol w="1842859"/>
                <a:gridCol w="1867429"/>
              </a:tblGrid>
              <a:tr h="528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Años</a:t>
                      </a:r>
                      <a:endParaRPr lang="es-MX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Numero de universidades</a:t>
                      </a:r>
                      <a:endParaRPr lang="es-MX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Porcentaje (%)</a:t>
                      </a:r>
                      <a:endParaRPr lang="es-MX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Total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37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100%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 años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11%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 años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27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73%</a:t>
                      </a:r>
                      <a:endParaRPr lang="es-MX" sz="110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6 años</a:t>
                      </a:r>
                      <a:endParaRPr lang="es-MX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16%</a:t>
                      </a:r>
                      <a:endParaRPr lang="es-MX" sz="1100" dirty="0">
                        <a:solidFill>
                          <a:srgbClr val="5F497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78969" y="494116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/>
              <a:t>Fuente: Acosta Silva, Adrián.  Príncipes, Burócratas y Gerentes. El gobierno de las universidades públicas en México, pp.84. ANUIES, 2009.</a:t>
            </a:r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971600" y="2044005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Tabla . Años </a:t>
            </a:r>
            <a:r>
              <a:rPr lang="es-MX" dirty="0"/>
              <a:t>de duración de los rectorados universitarios.</a:t>
            </a:r>
          </a:p>
          <a:p>
            <a:r>
              <a:rPr lang="es-MX" dirty="0"/>
              <a:t> 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81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371600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4. CONSIDERACIONES FINALES.</a:t>
            </a:r>
            <a:endParaRPr lang="es-MX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57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pPr algn="ctr"/>
            <a:r>
              <a:rPr lang="es-MX" sz="3600" b="1" dirty="0" smtClean="0">
                <a:solidFill>
                  <a:schemeClr val="bg2">
                    <a:lumMod val="50000"/>
                  </a:schemeClr>
                </a:solidFill>
              </a:rPr>
              <a:t>Consideraciones finales I</a:t>
            </a:r>
            <a:endParaRPr lang="es-MX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665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Cambios en sistema de creencias/paradigmas de políticas.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Políticas basadas en uso intensivo de recompensas y estímulos para el cambio de comportamientos institucionales.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Cambios en procesos de conducción política de universidades (unicefalia, bicefalia, multicefalia)</a:t>
            </a:r>
          </a:p>
          <a:p>
            <a:pPr>
              <a:buFont typeface="Wingdings" pitchFamily="2" charset="2"/>
              <a:buChar char="Ø"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46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es-MX" sz="3600" b="1" dirty="0" smtClean="0">
                <a:solidFill>
                  <a:schemeClr val="bg2">
                    <a:lumMod val="50000"/>
                  </a:schemeClr>
                </a:solidFill>
              </a:rPr>
              <a:t>Consideraciones finales II</a:t>
            </a:r>
            <a:endParaRPr lang="es-MX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Relocalización del peso de las Universidades públicas en el SES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Re-significación de la autonomía universitaria.</a:t>
            </a:r>
          </a:p>
          <a:p>
            <a:pPr>
              <a:buFont typeface="Wingdings" pitchFamily="2" charset="2"/>
              <a:buChar char="Ø"/>
            </a:pPr>
            <a:r>
              <a:rPr lang="es-MX" smtClean="0">
                <a:solidFill>
                  <a:schemeClr val="bg2">
                    <a:lumMod val="50000"/>
                  </a:schemeClr>
                </a:solidFill>
              </a:rPr>
              <a:t>Legitimidad dual: Nuevas 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</a:rPr>
              <a:t>tensiones entre gobernabilidad y </a:t>
            </a:r>
            <a:r>
              <a:rPr lang="es-MX" smtClean="0">
                <a:solidFill>
                  <a:schemeClr val="bg2">
                    <a:lumMod val="50000"/>
                  </a:schemeClr>
                </a:solidFill>
              </a:rPr>
              <a:t>gobernanza </a:t>
            </a:r>
            <a:r>
              <a:rPr lang="es-MX" smtClean="0">
                <a:solidFill>
                  <a:schemeClr val="bg2">
                    <a:lumMod val="50000"/>
                  </a:schemeClr>
                </a:solidFill>
              </a:rPr>
              <a:t>institucional </a:t>
            </a:r>
            <a:endParaRPr lang="es-MX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s-MX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47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HIPÓTESIS	</a:t>
            </a:r>
            <a:endParaRPr lang="es-MX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</a:rPr>
              <a:t>H1. La instrumentación de nuevas políticas federales/centrales de educación superior desde los primeros años 90 contribuyeron significativamente a modificar las formas de gobierno, de gobernabilidad y gobernanza institucional de las universidades.</a:t>
            </a:r>
          </a:p>
          <a:p>
            <a:pPr marL="0" indent="0" algn="just">
              <a:buNone/>
            </a:pPr>
            <a:endParaRPr lang="es-MX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</a:rPr>
              <a:t>H2. La autonomía universitaria ha disminuido su importancia como un valor estratégico de las relaciones entre las universidades y el estado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DF8DF-6EB6-405E-9A99-0C93FBBD9F86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88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GENERAL</a:t>
            </a:r>
            <a:endParaRPr lang="es-MX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49085" y="2348880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 DÉCADAS DE POLITICAS DE EDUCACIÓN SUPERIOR: CONTEXTO Y TENDENCIAS DOMINANTES DE LA EDUCACIÓN SUPERIOR</a:t>
            </a:r>
            <a:r>
              <a:rPr lang="es-MX" sz="28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6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730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221905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Nuevo discurso y prácticas en el sistema de creencias del horizonte universitario: aseguramiento de la calidad, evaluación, gestión, liderazgo, planeación estratégica, competencias, eficacia institucional, internacionalización, rendición de cuentas.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33102-4549-49EE-B5EE-347F754EC21E}" type="slidenum">
              <a:rPr lang="es-ES" altLang="en-US" smtClean="0"/>
              <a:pPr>
                <a:defRPr/>
              </a:pPr>
              <a:t>7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1001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3284538"/>
            <a:ext cx="7235825" cy="3384550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                                                                                                               </a:t>
            </a:r>
            <a:b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Contexto: </a:t>
            </a:r>
            <a:r>
              <a:rPr lang="es-MX" sz="24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la crisis de los 80,las reformas de los noventa y los desafíos del nuevo siglo .</a:t>
            </a:r>
            <a:r>
              <a:rPr lang="es-MX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4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Las ideas y las políticas</a:t>
            </a:r>
            <a:r>
              <a:rPr lang="es-MX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:</a:t>
            </a:r>
            <a:br>
              <a:rPr lang="es-MX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*Las ideas como representaciones, las políticas como acciones.</a:t>
            </a:r>
            <a:b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*La búsqueda de la calidad y la crítica a la masificación.</a:t>
            </a:r>
            <a:b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*Evaluación y financiamiento: la fórmula imposible y los nuevos aceites de serpiente.</a:t>
            </a:r>
            <a:b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s-MX" sz="2200" b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*La política de las políticas: coaliciones reformadoras, nuevos actores y reglas del juego.</a:t>
            </a:r>
            <a:endParaRPr lang="es-ES" sz="2200" b="0" dirty="0"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53353" y="548680"/>
            <a:ext cx="68929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3200" b="1" cap="sm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tres </a:t>
            </a:r>
            <a:r>
              <a:rPr lang="es-MX" sz="3200" b="1" cap="smal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décadas de políticas de </a:t>
            </a:r>
            <a:r>
              <a:rPr lang="es-MX" sz="3200" b="1" cap="sm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e. superior</a:t>
            </a:r>
          </a:p>
          <a:p>
            <a:pPr algn="ctr">
              <a:defRPr/>
            </a:pPr>
            <a:endParaRPr lang="es-MX" sz="3200" b="1" cap="small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</a:endParaRPr>
          </a:p>
          <a:p>
            <a:pPr algn="ctr">
              <a:defRPr/>
            </a:pPr>
            <a:r>
              <a:rPr lang="es-MX" sz="3200" b="1" cap="smal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/>
            </a:r>
            <a:br>
              <a:rPr lang="es-MX" sz="3200" b="1" cap="smal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endParaRPr lang="es-ES" sz="3200" b="1" cap="small" dirty="0">
              <a:latin typeface="Franklin Gothic Medium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5B391-9EA2-42B3-9189-FD58068936C0}" type="slidenum">
              <a:rPr lang="es-ES" altLang="en-US" smtClean="0"/>
              <a:pPr>
                <a:defRPr/>
              </a:pPr>
              <a:t>8</a:t>
            </a:fld>
            <a:endParaRPr lang="es-E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404813"/>
            <a:ext cx="7308850" cy="1152525"/>
          </a:xfrm>
        </p:spPr>
        <p:txBody>
          <a:bodyPr/>
          <a:lstStyle/>
          <a:p>
            <a:pPr algn="ctr" eaLnBrk="1" hangingPunct="1">
              <a:defRPr/>
            </a:pPr>
            <a:r>
              <a:rPr lang="es-MX" sz="2800" cap="small" dirty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Esquema de análisis del cambio institucional en educación superior</a:t>
            </a:r>
            <a:r>
              <a:rPr lang="es-ES" sz="4400" cap="small" dirty="0"/>
              <a:t> 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22964" y="1988840"/>
            <a:ext cx="8548412" cy="3816424"/>
            <a:chOff x="5214" y="2073"/>
            <a:chExt cx="6791" cy="304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/>
          </a:scene3d>
        </p:grpSpPr>
        <p:sp>
          <p:nvSpPr>
            <p:cNvPr id="63494" name="AutoShape 6"/>
            <p:cNvSpPr>
              <a:spLocks noChangeAspect="1" noChangeArrowheads="1"/>
            </p:cNvSpPr>
            <p:nvPr/>
          </p:nvSpPr>
          <p:spPr bwMode="auto">
            <a:xfrm>
              <a:off x="5214" y="2073"/>
              <a:ext cx="6791" cy="3046"/>
            </a:xfrm>
            <a:prstGeom prst="rect">
              <a:avLst/>
            </a:prstGeom>
            <a:noFill/>
            <a:ln cap="rnd">
              <a:solidFill>
                <a:schemeClr val="bg2"/>
              </a:solidFill>
              <a:bevel/>
            </a:ln>
            <a:sp3d>
              <a:bevelT prst="relaxedInset"/>
              <a:bevelB/>
            </a:sp3d>
          </p:spPr>
          <p:txBody>
            <a:bodyPr/>
            <a:lstStyle/>
            <a:p>
              <a:pPr>
                <a:defRPr/>
              </a:pPr>
              <a:endParaRPr lang="es-ES" sz="1200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214" y="2116"/>
              <a:ext cx="6777" cy="2817"/>
              <a:chOff x="5228" y="2114"/>
              <a:chExt cx="6639" cy="2817"/>
            </a:xfrm>
          </p:grpSpPr>
          <p:sp>
            <p:nvSpPr>
              <p:cNvPr id="63496" name="Rectangle 8"/>
              <p:cNvSpPr>
                <a:spLocks noChangeArrowheads="1"/>
              </p:cNvSpPr>
              <p:nvPr/>
            </p:nvSpPr>
            <p:spPr bwMode="auto">
              <a:xfrm>
                <a:off x="5228" y="2114"/>
                <a:ext cx="1216" cy="845"/>
              </a:xfrm>
              <a:prstGeom prst="rect">
                <a:avLst/>
              </a:prstGeom>
              <a:solidFill>
                <a:schemeClr val="tx2"/>
              </a:solidFill>
              <a:ln w="9525" cap="rnd">
                <a:solidFill>
                  <a:schemeClr val="bg2"/>
                </a:solidFill>
                <a:bevel/>
                <a:headEnd/>
                <a:tailEnd/>
              </a:ln>
              <a:sp3d>
                <a:bevelT prst="relaxedInset"/>
              </a:sp3d>
            </p:spPr>
            <p:txBody>
              <a:bodyPr lIns="73244" tIns="36623" rIns="73244" bIns="36623"/>
              <a:lstStyle/>
              <a:p>
                <a:pPr algn="ctr">
                  <a:defRPr/>
                </a:pPr>
                <a:endPara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endPara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Contexto de  Políticas</a:t>
                </a:r>
                <a:endParaRPr lang="es-E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</p:txBody>
          </p:sp>
          <p:sp>
            <p:nvSpPr>
              <p:cNvPr id="63497" name="Rectangle 9"/>
              <p:cNvSpPr>
                <a:spLocks noChangeArrowheads="1"/>
              </p:cNvSpPr>
              <p:nvPr/>
            </p:nvSpPr>
            <p:spPr bwMode="auto">
              <a:xfrm>
                <a:off x="5228" y="4086"/>
                <a:ext cx="1216" cy="845"/>
              </a:xfrm>
              <a:prstGeom prst="rect">
                <a:avLst/>
              </a:prstGeom>
              <a:solidFill>
                <a:schemeClr val="tx2"/>
              </a:solidFill>
              <a:ln w="9525" cap="rnd">
                <a:solidFill>
                  <a:schemeClr val="bg2"/>
                </a:solidFill>
                <a:bevel/>
                <a:headEnd/>
                <a:tailEnd/>
              </a:ln>
              <a:sp3d>
                <a:bevelT prst="relaxedInset"/>
              </a:sp3d>
            </p:spPr>
            <p:txBody>
              <a:bodyPr lIns="73244" tIns="36623" rIns="73244" bIns="36623"/>
              <a:lstStyle/>
              <a:p>
                <a:pPr algn="ctr">
                  <a:defRPr/>
                </a:pPr>
                <a:endPara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Políticas públicas federales</a:t>
                </a:r>
                <a:endParaRPr lang="es-E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</p:txBody>
          </p:sp>
          <p:sp>
            <p:nvSpPr>
              <p:cNvPr id="63498" name="Rectangle 10"/>
              <p:cNvSpPr>
                <a:spLocks noChangeArrowheads="1"/>
              </p:cNvSpPr>
              <p:nvPr/>
            </p:nvSpPr>
            <p:spPr bwMode="auto">
              <a:xfrm>
                <a:off x="7005" y="4086"/>
                <a:ext cx="1216" cy="843"/>
              </a:xfrm>
              <a:prstGeom prst="rect">
                <a:avLst/>
              </a:prstGeom>
              <a:solidFill>
                <a:schemeClr val="tx2"/>
              </a:solidFill>
              <a:ln w="9525" cap="rnd">
                <a:solidFill>
                  <a:schemeClr val="bg2"/>
                </a:solidFill>
                <a:bevel/>
                <a:headEnd/>
                <a:tailEnd/>
              </a:ln>
              <a:sp3d>
                <a:bevelT prst="relaxedInset"/>
              </a:sp3d>
            </p:spPr>
            <p:txBody>
              <a:bodyPr lIns="73244" tIns="36623" rIns="73244" bIns="36623"/>
              <a:lstStyle/>
              <a:p>
                <a:pPr algn="ctr">
                  <a:defRPr/>
                </a:pPr>
                <a:endParaRPr lang="en-US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r>
                  <a:rPr lang="en-US"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Agendas</a:t>
                </a:r>
              </a:p>
              <a:p>
                <a:pPr algn="ctr">
                  <a:defRPr/>
                </a:pPr>
                <a:r>
                  <a:rPr lang="en-US"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Reglas</a:t>
                </a:r>
              </a:p>
              <a:p>
                <a:pPr algn="ctr">
                  <a:defRPr/>
                </a:pPr>
                <a:r>
                  <a:rPr lang="en-US"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Actores</a:t>
                </a:r>
                <a:endParaRPr lang="es-ES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</p:txBody>
          </p:sp>
          <p:sp>
            <p:nvSpPr>
              <p:cNvPr id="63499" name="Rectangle 11"/>
              <p:cNvSpPr>
                <a:spLocks noChangeArrowheads="1"/>
              </p:cNvSpPr>
              <p:nvPr/>
            </p:nvSpPr>
            <p:spPr bwMode="auto">
              <a:xfrm>
                <a:off x="8781" y="4086"/>
                <a:ext cx="1216" cy="841"/>
              </a:xfrm>
              <a:prstGeom prst="rect">
                <a:avLst/>
              </a:prstGeom>
              <a:solidFill>
                <a:schemeClr val="tx2"/>
              </a:solidFill>
              <a:ln w="9525" cap="rnd">
                <a:solidFill>
                  <a:schemeClr val="bg2"/>
                </a:solidFill>
                <a:bevel/>
                <a:headEnd/>
                <a:tailEnd/>
              </a:ln>
              <a:sp3d>
                <a:bevelT prst="relaxedInset"/>
              </a:sp3d>
            </p:spPr>
            <p:txBody>
              <a:bodyPr lIns="73244" tIns="36623" rIns="73244" bIns="36623"/>
              <a:lstStyle/>
              <a:p>
                <a:pPr algn="ctr">
                  <a:defRPr/>
                </a:pPr>
                <a:endPara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Gobierno universitario</a:t>
                </a:r>
              </a:p>
              <a:p>
                <a:pPr algn="ctr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Gobernabildad/ Gobernanza</a:t>
                </a:r>
              </a:p>
              <a:p>
                <a:pPr>
                  <a:defRPr/>
                </a:pPr>
                <a:endParaRPr lang="es-E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500" name="Rectangle 12"/>
              <p:cNvSpPr>
                <a:spLocks noChangeArrowheads="1"/>
              </p:cNvSpPr>
              <p:nvPr/>
            </p:nvSpPr>
            <p:spPr bwMode="auto">
              <a:xfrm>
                <a:off x="7005" y="2114"/>
                <a:ext cx="1216" cy="844"/>
              </a:xfrm>
              <a:prstGeom prst="rect">
                <a:avLst/>
              </a:prstGeom>
              <a:solidFill>
                <a:schemeClr val="tx2"/>
              </a:solidFill>
              <a:ln w="9525" cap="rnd">
                <a:solidFill>
                  <a:schemeClr val="bg2"/>
                </a:solidFill>
                <a:bevel/>
                <a:headEnd/>
                <a:tailEnd/>
              </a:ln>
              <a:sp3d>
                <a:bevelT prst="relaxedInset"/>
              </a:sp3d>
            </p:spPr>
            <p:txBody>
              <a:bodyPr lIns="73244" tIns="36623" rIns="73244" bIns="36623"/>
              <a:lstStyle/>
              <a:p>
                <a:pPr algn="ctr">
                  <a:defRPr/>
                </a:pPr>
                <a:endPara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endPara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Factores Institucionales</a:t>
                </a:r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 </a:t>
                </a:r>
                <a:endParaRPr lang="es-E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501" name="Rectangle 13"/>
              <p:cNvSpPr>
                <a:spLocks noChangeArrowheads="1"/>
              </p:cNvSpPr>
              <p:nvPr/>
            </p:nvSpPr>
            <p:spPr bwMode="auto">
              <a:xfrm>
                <a:off x="8781" y="2114"/>
                <a:ext cx="1217" cy="844"/>
              </a:xfrm>
              <a:prstGeom prst="rect">
                <a:avLst/>
              </a:prstGeom>
              <a:solidFill>
                <a:schemeClr val="tx2"/>
              </a:solidFill>
              <a:ln w="9525" cap="rnd">
                <a:solidFill>
                  <a:schemeClr val="bg2"/>
                </a:solidFill>
                <a:bevel/>
                <a:headEnd/>
                <a:tailEnd/>
              </a:ln>
              <a:sp3d>
                <a:bevelT prst="relaxedInset"/>
              </a:sp3d>
            </p:spPr>
            <p:txBody>
              <a:bodyPr lIns="73244" tIns="36623" rIns="73244" bIns="36623"/>
              <a:lstStyle/>
              <a:p>
                <a:pPr algn="ctr">
                  <a:defRPr/>
                </a:pPr>
                <a:endParaRPr lang="es-E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  <a:p>
                <a:pPr algn="ctr">
                  <a:defRPr/>
                </a:pPr>
                <a:r>
                  <a:rPr lang="es-ES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Núcleo de decisiones /acciones de políticas </a:t>
                </a:r>
              </a:p>
            </p:txBody>
          </p:sp>
          <p:sp>
            <p:nvSpPr>
              <p:cNvPr id="63502" name="Rectangle 14"/>
              <p:cNvSpPr>
                <a:spLocks noChangeArrowheads="1"/>
              </p:cNvSpPr>
              <p:nvPr/>
            </p:nvSpPr>
            <p:spPr bwMode="auto">
              <a:xfrm>
                <a:off x="10745" y="3334"/>
                <a:ext cx="1122" cy="471"/>
              </a:xfrm>
              <a:prstGeom prst="rect">
                <a:avLst/>
              </a:prstGeom>
              <a:solidFill>
                <a:schemeClr val="tx2"/>
              </a:solidFill>
              <a:ln w="9525" cap="rnd">
                <a:solidFill>
                  <a:schemeClr val="bg2"/>
                </a:solidFill>
                <a:bevel/>
                <a:headEnd/>
                <a:tailEnd/>
              </a:ln>
              <a:sp3d>
                <a:bevelT prst="relaxedInset"/>
              </a:sp3d>
            </p:spPr>
            <p:txBody>
              <a:bodyPr lIns="73244" tIns="36623" rIns="73244" bIns="36623"/>
              <a:lstStyle/>
              <a:p>
                <a:pPr algn="ctr">
                  <a:defRPr/>
                </a:pPr>
                <a:r>
                  <a:rPr lang="es-ES" sz="12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es-ES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tencil Std" pitchFamily="50" charset="0"/>
                  </a:rPr>
                  <a:t>Cambio Institucional </a:t>
                </a:r>
              </a:p>
              <a:p>
                <a:pPr>
                  <a:defRPr/>
                </a:pPr>
                <a:endParaRPr lang="es-E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tencil Std" pitchFamily="50" charset="0"/>
                </a:endParaRPr>
              </a:p>
            </p:txBody>
          </p:sp>
          <p:sp>
            <p:nvSpPr>
              <p:cNvPr id="63503" name="AutoShape 15"/>
              <p:cNvSpPr>
                <a:spLocks noChangeArrowheads="1"/>
              </p:cNvSpPr>
              <p:nvPr/>
            </p:nvSpPr>
            <p:spPr bwMode="auto">
              <a:xfrm rot="5400000" flipV="1">
                <a:off x="5507" y="3290"/>
                <a:ext cx="657" cy="56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  <p:sp>
            <p:nvSpPr>
              <p:cNvPr id="63504" name="AutoShape 16"/>
              <p:cNvSpPr>
                <a:spLocks noChangeArrowheads="1"/>
              </p:cNvSpPr>
              <p:nvPr/>
            </p:nvSpPr>
            <p:spPr bwMode="auto">
              <a:xfrm rot="5400000" flipV="1">
                <a:off x="8920" y="3289"/>
                <a:ext cx="655" cy="56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  <p:sp>
            <p:nvSpPr>
              <p:cNvPr id="63505" name="AutoShape 17"/>
              <p:cNvSpPr>
                <a:spLocks noChangeArrowheads="1"/>
              </p:cNvSpPr>
              <p:nvPr/>
            </p:nvSpPr>
            <p:spPr bwMode="auto">
              <a:xfrm rot="5400000" flipV="1">
                <a:off x="7237" y="3289"/>
                <a:ext cx="656" cy="56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  <p:sp>
            <p:nvSpPr>
              <p:cNvPr id="63506" name="AutoShape 18"/>
              <p:cNvSpPr>
                <a:spLocks noChangeArrowheads="1"/>
              </p:cNvSpPr>
              <p:nvPr/>
            </p:nvSpPr>
            <p:spPr bwMode="auto">
              <a:xfrm>
                <a:off x="6444" y="2395"/>
                <a:ext cx="561" cy="188"/>
              </a:xfrm>
              <a:prstGeom prst="notchedRightArrow">
                <a:avLst>
                  <a:gd name="adj1" fmla="val 50000"/>
                  <a:gd name="adj2" fmla="val 74601"/>
                </a:avLst>
              </a:pr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  <p:sp>
            <p:nvSpPr>
              <p:cNvPr id="63507" name="AutoShape 19"/>
              <p:cNvSpPr>
                <a:spLocks noChangeArrowheads="1"/>
              </p:cNvSpPr>
              <p:nvPr/>
            </p:nvSpPr>
            <p:spPr bwMode="auto">
              <a:xfrm>
                <a:off x="8220" y="2395"/>
                <a:ext cx="561" cy="188"/>
              </a:xfrm>
              <a:prstGeom prst="notchedRightArrow">
                <a:avLst>
                  <a:gd name="adj1" fmla="val 50000"/>
                  <a:gd name="adj2" fmla="val 74601"/>
                </a:avLst>
              </a:pr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  <p:sp>
            <p:nvSpPr>
              <p:cNvPr id="63508" name="AutoShape 20"/>
              <p:cNvSpPr>
                <a:spLocks noChangeArrowheads="1"/>
              </p:cNvSpPr>
              <p:nvPr/>
            </p:nvSpPr>
            <p:spPr bwMode="auto">
              <a:xfrm>
                <a:off x="8220" y="4367"/>
                <a:ext cx="562" cy="189"/>
              </a:xfrm>
              <a:prstGeom prst="notchedRightArrow">
                <a:avLst>
                  <a:gd name="adj1" fmla="val 50000"/>
                  <a:gd name="adj2" fmla="val 74339"/>
                </a:avLst>
              </a:pr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  <p:sp>
            <p:nvSpPr>
              <p:cNvPr id="63509" name="AutoShape 21"/>
              <p:cNvSpPr>
                <a:spLocks noChangeArrowheads="1"/>
              </p:cNvSpPr>
              <p:nvPr/>
            </p:nvSpPr>
            <p:spPr bwMode="auto">
              <a:xfrm>
                <a:off x="6444" y="4367"/>
                <a:ext cx="561" cy="189"/>
              </a:xfrm>
              <a:prstGeom prst="notchedRightArrow">
                <a:avLst>
                  <a:gd name="adj1" fmla="val 50000"/>
                  <a:gd name="adj2" fmla="val 74206"/>
                </a:avLst>
              </a:pr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  <p:sp>
            <p:nvSpPr>
              <p:cNvPr id="63510" name="AutoShape 22"/>
              <p:cNvSpPr>
                <a:spLocks noChangeArrowheads="1"/>
              </p:cNvSpPr>
              <p:nvPr/>
            </p:nvSpPr>
            <p:spPr bwMode="auto">
              <a:xfrm>
                <a:off x="9997" y="2583"/>
                <a:ext cx="748" cy="1972"/>
              </a:xfrm>
              <a:prstGeom prst="chevron">
                <a:avLst>
                  <a:gd name="adj" fmla="val 65278"/>
                </a:avLst>
              </a:prstGeom>
              <a:solidFill>
                <a:srgbClr val="FFFFFF"/>
              </a:solidFill>
              <a:ln w="9525" cap="rnd">
                <a:solidFill>
                  <a:schemeClr val="bg2"/>
                </a:solidFill>
                <a:prstDash val="sysDot"/>
                <a:bevel/>
                <a:headEnd/>
                <a:tailEnd/>
              </a:ln>
              <a:sp3d>
                <a:bevelT prst="relaxedInset"/>
              </a:sp3d>
            </p:spPr>
            <p:txBody>
              <a:bodyPr/>
              <a:lstStyle/>
              <a:p>
                <a:pPr>
                  <a:defRPr/>
                </a:pPr>
                <a:endParaRPr lang="es-ES" sz="1200"/>
              </a:p>
            </p:txBody>
          </p:sp>
        </p:grpSp>
      </p:grpSp>
      <p:sp>
        <p:nvSpPr>
          <p:cNvPr id="21" name="2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E41C1-D7E2-4241-B77D-3ABAFB8D760F}" type="slidenum">
              <a:rPr lang="es-ES" altLang="en-US" smtClean="0"/>
              <a:pPr>
                <a:defRPr/>
              </a:pPr>
              <a:t>9</a:t>
            </a:fld>
            <a:endParaRPr lang="es-E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d">
  <a:themeElements>
    <a:clrScheme name="Red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d 9">
    <a:dk1>
      <a:srgbClr val="000000"/>
    </a:dk1>
    <a:lt1>
      <a:srgbClr val="FFFFFF"/>
    </a:lt1>
    <a:dk2>
      <a:srgbClr val="7C1302"/>
    </a:dk2>
    <a:lt2>
      <a:srgbClr val="CC9900"/>
    </a:lt2>
    <a:accent1>
      <a:srgbClr val="CC9900"/>
    </a:accent1>
    <a:accent2>
      <a:srgbClr val="CC3300"/>
    </a:accent2>
    <a:accent3>
      <a:srgbClr val="FFFFFF"/>
    </a:accent3>
    <a:accent4>
      <a:srgbClr val="000000"/>
    </a:accent4>
    <a:accent5>
      <a:srgbClr val="E2CAAA"/>
    </a:accent5>
    <a:accent6>
      <a:srgbClr val="B92D00"/>
    </a:accent6>
    <a:hlink>
      <a:srgbClr val="808080"/>
    </a:hlink>
    <a:folHlink>
      <a:srgbClr val="CCCC66"/>
    </a:folHlink>
  </a:clrScheme>
  <a:fontScheme name="Red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Urbano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2963</Words>
  <Application>Microsoft Macintosh PowerPoint</Application>
  <PresentationFormat>Presentación en pantalla (4:3)</PresentationFormat>
  <Paragraphs>697</Paragraphs>
  <Slides>47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47</vt:i4>
      </vt:variant>
    </vt:vector>
  </HeadingPairs>
  <TitlesOfParts>
    <vt:vector size="49" baseType="lpstr">
      <vt:lpstr>Píxel</vt:lpstr>
      <vt:lpstr>Red</vt:lpstr>
      <vt:lpstr>Presentación de PowerPoint</vt:lpstr>
      <vt:lpstr>Gobierno universitario y comportamiento institucional: experiencias, agendas, desafíos</vt:lpstr>
      <vt:lpstr>HECHOS </vt:lpstr>
      <vt:lpstr>HECHOS </vt:lpstr>
      <vt:lpstr>HIPÓTESIS </vt:lpstr>
      <vt:lpstr>MARCO GENERAL</vt:lpstr>
      <vt:lpstr>Presentación de PowerPoint</vt:lpstr>
      <vt:lpstr>                                                                                                                             Contexto: la crisis de los 80,las reformas de los noventa y los desafíos del nuevo siglo .  Las ideas y las políticas: *Las ideas como representaciones, las políticas como acciones.  *La búsqueda de la calidad y la crítica a la masificación.  *Evaluación y financiamiento: la fórmula imposible y los nuevos aceites de serpiente.  *La política de las políticas: coaliciones reformadoras, nuevos actores y reglas del juego.</vt:lpstr>
      <vt:lpstr>Esquema de análisis del cambio institucional en educación superior </vt:lpstr>
      <vt:lpstr>Tendencias dominantes de la ES</vt:lpstr>
      <vt:lpstr>Tendencias</vt:lpstr>
      <vt:lpstr>CUESTIONES CENTRALES:</vt:lpstr>
      <vt:lpstr>ARGUMENTO.</vt:lpstr>
      <vt:lpstr>División de la exposición</vt:lpstr>
      <vt:lpstr>1. Análisis del contexto latinoamericano.</vt:lpstr>
      <vt:lpstr>Proveedores institucionales  de Educación Superior.</vt:lpstr>
      <vt:lpstr>Matricula por país, 1980-2008</vt:lpstr>
      <vt:lpstr>Desigualdad Quintil mas pobre</vt:lpstr>
      <vt:lpstr>Sinopsis gobiernos de sistemas de ES.</vt:lpstr>
      <vt:lpstr>2. Caso México, relaciones público y privado, profesorado y  financiamiento.</vt:lpstr>
      <vt:lpstr>México  </vt:lpstr>
      <vt:lpstr>México.</vt:lpstr>
      <vt:lpstr>A) Lo público y lo Privado</vt:lpstr>
      <vt:lpstr>Crecimiento de IES públicas y privadas en México, 1980-2010</vt:lpstr>
      <vt:lpstr>Expansión de la educación superior: nuevas universidades  públicas</vt:lpstr>
      <vt:lpstr>Crecimiento IES privadas y públicas en México, 1980-2010.</vt:lpstr>
      <vt:lpstr>Crecimiento IES públicas y privadas  en México 1980-2010</vt:lpstr>
      <vt:lpstr>Composición de matrícula pública/privada en México (%).</vt:lpstr>
      <vt:lpstr>B) PROFESORADO </vt:lpstr>
      <vt:lpstr>Crecimiento de puestos académicos 1960-2011.</vt:lpstr>
      <vt:lpstr>Crecimiento del profesorado  universitario en México 2007-2011.</vt:lpstr>
      <vt:lpstr>Profesorado ES 2011-2012 </vt:lpstr>
      <vt:lpstr>C) FINANCIAMIENTO.</vt:lpstr>
      <vt:lpstr>Gasto Publico en Educación Superior</vt:lpstr>
      <vt:lpstr>Gasto Publico en Educación Superior</vt:lpstr>
      <vt:lpstr>3. GOBIERNO UNIVERSITARIO.</vt:lpstr>
      <vt:lpstr>TRES MODELOS DE GOBIERNO UNIVERSITARIO EN MÉXICO</vt:lpstr>
      <vt:lpstr> Modelo Transicional/modernizador</vt:lpstr>
      <vt:lpstr>Modelo Gerencial</vt:lpstr>
      <vt:lpstr>Impacto de las políticas públicas: Diez programas federales</vt:lpstr>
      <vt:lpstr>Tipología de gobiernos universitarios según criterios de elección de rector, 1980-1990.</vt:lpstr>
      <vt:lpstr>Tipologías  de gobiernos universitarios según criterios de elección de rector 1990-2000</vt:lpstr>
      <vt:lpstr>Tipologías de gobiernos universitarios según criterios de elección de Rector, 2000-2010. </vt:lpstr>
      <vt:lpstr>Años de duración gobierno universitario 2010.</vt:lpstr>
      <vt:lpstr>4. CONSIDERACIONES FINALES.</vt:lpstr>
      <vt:lpstr>Consideraciones finales I</vt:lpstr>
      <vt:lpstr>Consideraciones finales II</vt:lpstr>
    </vt:vector>
  </TitlesOfParts>
  <Company>INAH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Capacidades institucionales para las políticas públicas de educación superior</dc:title>
  <dc:creator>INAH</dc:creator>
  <cp:lastModifiedBy>Adrian Acosta</cp:lastModifiedBy>
  <cp:revision>140</cp:revision>
  <dcterms:created xsi:type="dcterms:W3CDTF">2010-11-18T23:09:33Z</dcterms:created>
  <dcterms:modified xsi:type="dcterms:W3CDTF">2013-08-29T17:14:54Z</dcterms:modified>
</cp:coreProperties>
</file>